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67" r:id="rId3"/>
    <p:sldId id="257" r:id="rId4"/>
    <p:sldId id="258" r:id="rId5"/>
    <p:sldId id="259" r:id="rId6"/>
    <p:sldId id="368" r:id="rId7"/>
    <p:sldId id="260" r:id="rId8"/>
    <p:sldId id="307" r:id="rId9"/>
    <p:sldId id="272" r:id="rId10"/>
    <p:sldId id="268" r:id="rId11"/>
    <p:sldId id="269" r:id="rId12"/>
    <p:sldId id="270" r:id="rId13"/>
    <p:sldId id="271" r:id="rId14"/>
    <p:sldId id="273" r:id="rId15"/>
    <p:sldId id="274" r:id="rId16"/>
    <p:sldId id="263" r:id="rId17"/>
    <p:sldId id="262" r:id="rId18"/>
    <p:sldId id="264" r:id="rId19"/>
    <p:sldId id="265" r:id="rId20"/>
    <p:sldId id="283" r:id="rId21"/>
    <p:sldId id="305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7" r:id="rId31"/>
    <p:sldId id="318" r:id="rId32"/>
    <p:sldId id="266" r:id="rId33"/>
    <p:sldId id="267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7" r:id="rId43"/>
    <p:sldId id="284" r:id="rId44"/>
    <p:sldId id="285" r:id="rId45"/>
    <p:sldId id="290" r:id="rId46"/>
    <p:sldId id="286" r:id="rId47"/>
    <p:sldId id="288" r:id="rId48"/>
    <p:sldId id="289" r:id="rId49"/>
    <p:sldId id="291" r:id="rId50"/>
    <p:sldId id="292" r:id="rId51"/>
    <p:sldId id="293" r:id="rId52"/>
    <p:sldId id="294" r:id="rId53"/>
    <p:sldId id="295" r:id="rId54"/>
    <p:sldId id="297" r:id="rId55"/>
    <p:sldId id="319" r:id="rId56"/>
    <p:sldId id="298" r:id="rId57"/>
    <p:sldId id="299" r:id="rId58"/>
    <p:sldId id="300" r:id="rId59"/>
    <p:sldId id="320" r:id="rId60"/>
    <p:sldId id="321" r:id="rId61"/>
    <p:sldId id="301" r:id="rId62"/>
    <p:sldId id="302" r:id="rId63"/>
    <p:sldId id="303" r:id="rId64"/>
    <p:sldId id="304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5" r:id="rId86"/>
    <p:sldId id="369" r:id="rId87"/>
    <p:sldId id="344" r:id="rId88"/>
    <p:sldId id="357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3"/>
    <p:restoredTop sz="96260"/>
  </p:normalViewPr>
  <p:slideViewPr>
    <p:cSldViewPr snapToGrid="0">
      <p:cViewPr varScale="1">
        <p:scale>
          <a:sx n="121" d="100"/>
          <a:sy n="121" d="100"/>
        </p:scale>
        <p:origin x="440" y="168"/>
      </p:cViewPr>
      <p:guideLst/>
    </p:cSldViewPr>
  </p:slideViewPr>
  <p:outlineViewPr>
    <p:cViewPr>
      <p:scale>
        <a:sx n="33" d="100"/>
        <a:sy n="33" d="100"/>
      </p:scale>
      <p:origin x="0" y="-605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71C3-C5E7-E33D-58C6-2D1A161D8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A0301-A3BC-A4C8-CC42-624228A37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ED27A-BC28-53F6-0FE2-BF3412927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9D997-D559-D002-3983-F7C693689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D4F3-675A-9B82-4CCF-AEBB11B1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6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3C5D-3C87-6969-EF37-5762A3AE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0A962-3BDB-749E-4C15-4557A80DF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C92D8-8963-B9EF-986F-E5E8F8FD3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25BB5-DE02-5FBF-608B-D83189B9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5EAE7-B0BB-B07A-64CC-1CA60CE4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1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CC517-9F99-6884-1112-51068DBF9D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ED674-D1CD-CCBA-8C0A-94CEE03DC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933B8-AC44-0C7B-5C5A-7527E154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2B10D-D0C3-581A-B0F8-E385B602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AE25A-B0D4-2115-ABE5-E8B4A8E1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5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281B-C3BF-4553-6757-75273E7B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E35C7-0B22-9812-17FD-5C585FF0C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9F3BF-1A0C-9D3E-BA6C-3755FA00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D5F3F-4B4A-71D0-10D6-2EBDEC1C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C7820-8E74-05E9-47C9-D24D1D4D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6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AF47-837B-56E7-8735-0C96B291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AD763-4BE7-8013-FE75-FFA67CC06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AD98F-55FF-8BE9-3275-541CA5E7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ADB64-BC13-D716-8750-919F0F01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26102-D349-9378-C5D8-70E541D4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A9B3-BA6B-306D-1E44-352A525E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FFC8-7392-C174-169A-413281D07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7C5A2-146C-4E07-0BD3-AC41CC3F4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57169-7552-48F6-81B4-6153852B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CE025-50CA-594E-D6BF-679FFEFD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3DFE9-ABF4-6A8C-C48C-0091C857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28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2709-0D5D-9AF4-600D-D18D24B4A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8F52B-F346-7064-A388-B426C799D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A9D6B-EEBF-2399-A0F7-60395EFBC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3F952-781C-BA2C-64EA-F89E9CFE5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D9095-508E-BCC4-0031-70830F0A9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336A1-318A-4B18-625F-10B91B7A9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820483-6C79-15C0-1301-CFC1A33F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D0795D-B9B9-7F4A-DA79-F1391FE75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0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8556-D426-3E24-9649-7EC37014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DF788-0D34-E0AE-1106-6BBCDEAD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A45E2-B3C3-D3FC-7A95-184237A9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084B4-813A-120E-DCAD-D64DDED4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2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1CF1FE-9EC8-B077-9198-0917227E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83D82-4C01-A359-9A43-00996A0F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A3572-4F43-2597-ED8E-627CE0F7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4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2CC2-9E90-8B9B-DCD3-08D356F01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8CFD2-B518-401C-28D6-86A6EA3F5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000AF-18F4-C689-1776-66818945D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0BFFC-4300-9C8A-3FB7-DFE3EC24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562DF-C4A6-CD3D-8CF3-DAE4F4DB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1B276-AF24-C72D-E4D2-0ADD95EDD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21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4CA3-892F-8326-596E-BC74C947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0A5A0-FC71-A92A-1C85-36015F8A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8D00E-868A-F802-6489-332A153DB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20A28-5693-4D19-1A88-B62B0805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A903-908D-B6E4-B5E4-871A90EA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FC8C-CD4E-88A9-A0BA-172CD40A5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7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ED346-002C-4A5F-1545-B6E035D41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37B26-32E5-D016-160E-05C2A1D90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F8C78-1F0D-9CFB-EC88-8B5648F7AB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8FD7D-D6F1-ED49-87A5-DE277B31421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6A6CA-0A43-91BE-A8DE-F6C02D782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DCB94-BDDA-29C8-8924-46A23BDD5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482F7-97F5-5C4E-901D-30666D832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openxmlformats.org/officeDocument/2006/relationships/image" Target="../media/image10.em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2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microsoft.com/office/2007/relationships/hdphoto" Target="../media/hdphoto6.wdp"/><Relationship Id="rId4" Type="http://schemas.openxmlformats.org/officeDocument/2006/relationships/image" Target="../media/image11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9.png"/><Relationship Id="rId3" Type="http://schemas.openxmlformats.org/officeDocument/2006/relationships/image" Target="../media/image400.png"/><Relationship Id="rId7" Type="http://schemas.openxmlformats.org/officeDocument/2006/relationships/image" Target="../media/image10.emf"/><Relationship Id="rId12" Type="http://schemas.openxmlformats.org/officeDocument/2006/relationships/image" Target="../media/image48.png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7.png"/><Relationship Id="rId5" Type="http://schemas.openxmlformats.org/officeDocument/2006/relationships/image" Target="../media/image8.png"/><Relationship Id="rId15" Type="http://schemas.openxmlformats.org/officeDocument/2006/relationships/image" Target="../media/image27.png"/><Relationship Id="rId10" Type="http://schemas.openxmlformats.org/officeDocument/2006/relationships/image" Target="../media/image46.png"/><Relationship Id="rId4" Type="http://schemas.openxmlformats.org/officeDocument/2006/relationships/image" Target="../media/image9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orkin@Stanford.edu" TargetMode="External"/><Relationship Id="rId2" Type="http://schemas.openxmlformats.org/officeDocument/2006/relationships/hyperlink" Target="mailto:marykw@stanford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8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9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8.png"/><Relationship Id="rId10" Type="http://schemas.openxmlformats.org/officeDocument/2006/relationships/image" Target="../media/image71.png"/><Relationship Id="rId4" Type="http://schemas.openxmlformats.org/officeDocument/2006/relationships/image" Target="../media/image9.png"/><Relationship Id="rId9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8.png"/><Relationship Id="rId10" Type="http://schemas.openxmlformats.org/officeDocument/2006/relationships/image" Target="../media/image73.png"/><Relationship Id="rId4" Type="http://schemas.openxmlformats.org/officeDocument/2006/relationships/image" Target="../media/image9.png"/><Relationship Id="rId9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10.emf"/><Relationship Id="rId9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.png"/><Relationship Id="rId7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9.png"/><Relationship Id="rId4" Type="http://schemas.openxmlformats.org/officeDocument/2006/relationships/image" Target="../media/image10.emf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.png"/><Relationship Id="rId7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8.pn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680.png"/><Relationship Id="rId5" Type="http://schemas.openxmlformats.org/officeDocument/2006/relationships/image" Target="../media/image650.png"/><Relationship Id="rId10" Type="http://schemas.openxmlformats.org/officeDocument/2006/relationships/image" Target="../media/image9.png"/><Relationship Id="rId4" Type="http://schemas.openxmlformats.org/officeDocument/2006/relationships/image" Target="../media/image640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10.emf"/><Relationship Id="rId7" Type="http://schemas.openxmlformats.org/officeDocument/2006/relationships/image" Target="../media/image8.png"/><Relationship Id="rId12" Type="http://schemas.openxmlformats.org/officeDocument/2006/relationships/image" Target="../media/image76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750.png"/><Relationship Id="rId5" Type="http://schemas.openxmlformats.org/officeDocument/2006/relationships/image" Target="../media/image700.png"/><Relationship Id="rId10" Type="http://schemas.openxmlformats.org/officeDocument/2006/relationships/image" Target="../media/image740.png"/><Relationship Id="rId4" Type="http://schemas.openxmlformats.org/officeDocument/2006/relationships/image" Target="../media/image9.png"/><Relationship Id="rId9" Type="http://schemas.openxmlformats.org/officeDocument/2006/relationships/image" Target="../media/image7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jpe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emf"/><Relationship Id="rId9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754A-5809-4780-87A9-B16582B72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Randomness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BE8C8-A121-FC22-B58C-D9CB3D0A13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Dealing with Data, Class 4</a:t>
            </a:r>
          </a:p>
        </p:txBody>
      </p:sp>
    </p:spTree>
    <p:extLst>
      <p:ext uri="{BB962C8B-B14F-4D97-AF65-F5344CB8AC3E}">
        <p14:creationId xmlns:p14="http://schemas.microsoft.com/office/powerpoint/2010/main" val="625462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450D-3E30-C66E-2C69-21509223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62362-CE38-5271-717D-AB4348CFB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690688"/>
                <a:ext cx="11353800" cy="4351338"/>
              </a:xfrm>
            </p:spPr>
            <p:txBody>
              <a:bodyPr/>
              <a:lstStyle/>
              <a:p>
                <a:r>
                  <a:rPr lang="en-US" b="1" dirty="0"/>
                  <a:t>Main idea: </a:t>
                </a:r>
                <a:r>
                  <a:rPr lang="en-US" dirty="0"/>
                  <a:t>maybe we don’t need to actually randomize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ourselves.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 </a:t>
                </a:r>
                <a:r>
                  <a:rPr lang="en-US" b="1" dirty="0"/>
                  <a:t>instrumental variable </a:t>
                </a:r>
                <a:r>
                  <a:rPr lang="en-US" dirty="0"/>
                  <a:t>is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that we can use </a:t>
                </a:r>
                <a:r>
                  <a:rPr lang="en-US" i="1" dirty="0"/>
                  <a:t>as though it were random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62362-CE38-5271-717D-AB4348CFB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690688"/>
                <a:ext cx="11353800" cy="4351338"/>
              </a:xfrm>
              <a:blipFill>
                <a:blip r:embed="rId2"/>
                <a:stretch>
                  <a:fillRect l="-1007" t="-2035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9482FF-D254-6A0C-EAAC-F4D20157E217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1481139" y="4907757"/>
            <a:ext cx="18335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EAAF53-24F9-AB5D-ACC5-A2136AC56C8E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4491039" y="4907757"/>
            <a:ext cx="18335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F6B52-25DF-3079-CB1A-82E8E5DC3A63}"/>
              </a:ext>
            </a:extLst>
          </p:cNvPr>
          <p:cNvGrpSpPr/>
          <p:nvPr/>
        </p:nvGrpSpPr>
        <p:grpSpPr>
          <a:xfrm>
            <a:off x="1176338" y="5468955"/>
            <a:ext cx="5381625" cy="1023920"/>
            <a:chOff x="1176338" y="5468955"/>
            <a:chExt cx="5381625" cy="1023920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AE781D6-F693-ACDE-1724-AF0CC29A52C7}"/>
                </a:ext>
              </a:extLst>
            </p:cNvPr>
            <p:cNvSpPr/>
            <p:nvPr/>
          </p:nvSpPr>
          <p:spPr>
            <a:xfrm>
              <a:off x="1176338" y="5468955"/>
              <a:ext cx="5381625" cy="573071"/>
            </a:xfrm>
            <a:custGeom>
              <a:avLst/>
              <a:gdLst>
                <a:gd name="connsiteX0" fmla="*/ 0 w 5229225"/>
                <a:gd name="connsiteY0" fmla="*/ 14288 h 721921"/>
                <a:gd name="connsiteX1" fmla="*/ 1100138 w 5229225"/>
                <a:gd name="connsiteY1" fmla="*/ 600075 h 721921"/>
                <a:gd name="connsiteX2" fmla="*/ 3971925 w 5229225"/>
                <a:gd name="connsiteY2" fmla="*/ 671513 h 721921"/>
                <a:gd name="connsiteX3" fmla="*/ 5229225 w 5229225"/>
                <a:gd name="connsiteY3" fmla="*/ 0 h 72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225" h="721921">
                  <a:moveTo>
                    <a:pt x="0" y="14288"/>
                  </a:moveTo>
                  <a:cubicBezTo>
                    <a:pt x="219075" y="252413"/>
                    <a:pt x="438151" y="490538"/>
                    <a:pt x="1100138" y="600075"/>
                  </a:cubicBezTo>
                  <a:cubicBezTo>
                    <a:pt x="1762125" y="709612"/>
                    <a:pt x="3283744" y="771526"/>
                    <a:pt x="3971925" y="671513"/>
                  </a:cubicBezTo>
                  <a:cubicBezTo>
                    <a:pt x="4660106" y="571501"/>
                    <a:pt x="4944665" y="285750"/>
                    <a:pt x="5229225" y="0"/>
                  </a:cubicBezTo>
                </a:path>
              </a:pathLst>
            </a:custGeom>
            <a:ln w="12700"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&quot;No&quot; Symbol 10">
              <a:extLst>
                <a:ext uri="{FF2B5EF4-FFF2-40B4-BE49-F238E27FC236}">
                  <a16:creationId xmlns:a16="http://schemas.microsoft.com/office/drawing/2014/main" id="{8F949181-DF7D-7CA6-571E-A523FC480D50}"/>
                </a:ext>
              </a:extLst>
            </p:cNvPr>
            <p:cNvSpPr/>
            <p:nvPr/>
          </p:nvSpPr>
          <p:spPr>
            <a:xfrm>
              <a:off x="4772025" y="5532620"/>
              <a:ext cx="1014413" cy="960255"/>
            </a:xfrm>
            <a:prstGeom prst="noSmoking">
              <a:avLst>
                <a:gd name="adj" fmla="val 1277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DF0268-8B66-0B0A-D43C-DFE9A1373889}"/>
                  </a:ext>
                </a:extLst>
              </p:cNvPr>
              <p:cNvSpPr txBox="1"/>
              <p:nvPr/>
            </p:nvSpPr>
            <p:spPr>
              <a:xfrm>
                <a:off x="8122445" y="4065544"/>
                <a:ext cx="4033836" cy="2427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We hope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is “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randomish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”.</a:t>
                </a:r>
                <a:endParaRPr lang="en-US" sz="24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should influence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shouldn’t influence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except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DF0268-8B66-0B0A-D43C-DFE9A1373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445" y="4065544"/>
                <a:ext cx="4033836" cy="2427331"/>
              </a:xfrm>
              <a:prstGeom prst="rect">
                <a:avLst/>
              </a:prstGeom>
              <a:blipFill>
                <a:blip r:embed="rId3"/>
                <a:stretch>
                  <a:fillRect l="-1881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2EE1750-1E86-CB93-E9A7-41D79BD34C22}"/>
              </a:ext>
            </a:extLst>
          </p:cNvPr>
          <p:cNvGrpSpPr/>
          <p:nvPr/>
        </p:nvGrpSpPr>
        <p:grpSpPr>
          <a:xfrm>
            <a:off x="304801" y="3786711"/>
            <a:ext cx="7196138" cy="1671114"/>
            <a:chOff x="304801" y="3786711"/>
            <a:chExt cx="7196138" cy="16711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ED8219E-5556-F7AA-4D84-2F1D218F4FA9}"/>
                </a:ext>
              </a:extLst>
            </p:cNvPr>
            <p:cNvGrpSpPr/>
            <p:nvPr/>
          </p:nvGrpSpPr>
          <p:grpSpPr>
            <a:xfrm>
              <a:off x="304801" y="4357688"/>
              <a:ext cx="7196138" cy="1100137"/>
              <a:chOff x="304801" y="4357688"/>
              <a:chExt cx="7196138" cy="11001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69E8CBF6-13FA-A0FC-A088-E1492AFAC0F2}"/>
                      </a:ext>
                    </a:extLst>
                  </p:cNvPr>
                  <p:cNvSpPr/>
                  <p:nvPr/>
                </p:nvSpPr>
                <p:spPr>
                  <a:xfrm>
                    <a:off x="304801" y="4357688"/>
                    <a:ext cx="1176338" cy="1100137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4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69E8CBF6-13FA-A0FC-A088-E1492AFAC0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801" y="4357688"/>
                    <a:ext cx="1176338" cy="1100137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0DB269BF-CF62-65B5-C0FA-41D84C7E2E44}"/>
                      </a:ext>
                    </a:extLst>
                  </p:cNvPr>
                  <p:cNvSpPr/>
                  <p:nvPr/>
                </p:nvSpPr>
                <p:spPr>
                  <a:xfrm>
                    <a:off x="3314701" y="4357688"/>
                    <a:ext cx="1176338" cy="1100137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4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0DB269BF-CF62-65B5-C0FA-41D84C7E2E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4701" y="4357688"/>
                    <a:ext cx="1176338" cy="1100137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400C3B63-4C97-E312-B395-00164728BFAC}"/>
                      </a:ext>
                    </a:extLst>
                  </p:cNvPr>
                  <p:cNvSpPr/>
                  <p:nvPr/>
                </p:nvSpPr>
                <p:spPr>
                  <a:xfrm>
                    <a:off x="6324601" y="4357688"/>
                    <a:ext cx="1176338" cy="1100137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4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400C3B63-4C97-E312-B395-00164728BF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4601" y="4357688"/>
                    <a:ext cx="1176338" cy="110013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5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E873EEB6-BD25-1839-77BA-75E69F72E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129" y="3786711"/>
              <a:ext cx="647788" cy="64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Page 12 | Mortarboard Cap Images - Free Download on Freepik">
              <a:extLst>
                <a:ext uri="{FF2B5EF4-FFF2-40B4-BE49-F238E27FC236}">
                  <a16:creationId xmlns:a16="http://schemas.microsoft.com/office/drawing/2014/main" id="{10EF089D-91F4-CC3A-323B-2094597DF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13024">
              <a:off x="3720894" y="3837580"/>
              <a:ext cx="526944" cy="527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Content Placeholder 4">
              <a:extLst>
                <a:ext uri="{FF2B5EF4-FFF2-40B4-BE49-F238E27FC236}">
                  <a16:creationId xmlns:a16="http://schemas.microsoft.com/office/drawing/2014/main" id="{54D967A2-A2BB-EE65-6D40-059807DF2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952" t="6679" r="10267" b="6847"/>
            <a:stretch/>
          </p:blipFill>
          <p:spPr>
            <a:xfrm>
              <a:off x="604838" y="3866357"/>
              <a:ext cx="576263" cy="41372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BF98C2D-AC1C-A66C-073A-AB0B054E1263}"/>
              </a:ext>
            </a:extLst>
          </p:cNvPr>
          <p:cNvSpPr txBox="1"/>
          <p:nvPr/>
        </p:nvSpPr>
        <p:spPr>
          <a:xfrm>
            <a:off x="5082778" y="4177103"/>
            <a:ext cx="1552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?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92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uiExpand="1" build="p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92A1-346B-7983-9857-4AB072D2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-180977"/>
            <a:ext cx="11925300" cy="1325563"/>
          </a:xfrm>
        </p:spPr>
        <p:txBody>
          <a:bodyPr/>
          <a:lstStyle/>
          <a:p>
            <a:r>
              <a:rPr lang="en-US" sz="3600" dirty="0"/>
              <a:t>Diff-in-diff results: </a:t>
            </a:r>
            <a:r>
              <a:rPr lang="en-US" dirty="0"/>
              <a:t>Human Capital (skills, education, ...)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4D6360-57D3-145D-AF57-1B7DA4F2F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" t="-2" r="50160" b="48719"/>
          <a:stretch/>
        </p:blipFill>
        <p:spPr>
          <a:xfrm>
            <a:off x="2243367" y="915986"/>
            <a:ext cx="7705266" cy="530807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DB2BFAE-B798-6FA4-2F9A-E18E205712EF}"/>
              </a:ext>
            </a:extLst>
          </p:cNvPr>
          <p:cNvGrpSpPr/>
          <p:nvPr/>
        </p:nvGrpSpPr>
        <p:grpSpPr>
          <a:xfrm>
            <a:off x="109537" y="5129213"/>
            <a:ext cx="4905375" cy="1646416"/>
            <a:chOff x="109537" y="5129213"/>
            <a:chExt cx="4905375" cy="16464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E63149-C1F9-8E03-2FCF-8F684390F839}"/>
                </a:ext>
              </a:extLst>
            </p:cNvPr>
            <p:cNvSpPr txBox="1"/>
            <p:nvPr/>
          </p:nvSpPr>
          <p:spPr>
            <a:xfrm>
              <a:off x="109537" y="5575300"/>
              <a:ext cx="49053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If food stamps rolled out 5 years before you were born, your human capital as an adult is high on avg.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CD471C6-5E69-621F-B49E-722613803A20}"/>
                </a:ext>
              </a:extLst>
            </p:cNvPr>
            <p:cNvCxnSpPr/>
            <p:nvPr/>
          </p:nvCxnSpPr>
          <p:spPr>
            <a:xfrm flipV="1">
              <a:off x="2671763" y="5129213"/>
              <a:ext cx="357187" cy="5286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EEF9A7-F8D7-D2EB-1D7C-476C7BD42AFB}"/>
              </a:ext>
            </a:extLst>
          </p:cNvPr>
          <p:cNvGrpSpPr/>
          <p:nvPr/>
        </p:nvGrpSpPr>
        <p:grpSpPr>
          <a:xfrm>
            <a:off x="7177090" y="5087938"/>
            <a:ext cx="4905375" cy="1687690"/>
            <a:chOff x="7177090" y="5087938"/>
            <a:chExt cx="4905375" cy="16876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98C0B7-9000-4E09-E9AB-B81E68DAD867}"/>
                </a:ext>
              </a:extLst>
            </p:cNvPr>
            <p:cNvSpPr txBox="1"/>
            <p:nvPr/>
          </p:nvSpPr>
          <p:spPr>
            <a:xfrm>
              <a:off x="7177090" y="5575299"/>
              <a:ext cx="49053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If food stamps rolled out when you were 15, your human capital as an adult is lower on avg.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818C28-35E5-9661-6071-EF73EA367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01100" y="5087938"/>
              <a:ext cx="233135" cy="56991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66653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8B98-9413-A205-CD65-004C6307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7" y="-349250"/>
            <a:ext cx="10515600" cy="1325563"/>
          </a:xfrm>
        </p:spPr>
        <p:txBody>
          <a:bodyPr/>
          <a:lstStyle/>
          <a:p>
            <a:r>
              <a:rPr lang="en-US" dirty="0"/>
              <a:t>Similar results for other outcomes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7883B1-4579-AC94-CB20-4A412C755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456" y="628530"/>
            <a:ext cx="9463087" cy="62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277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A3A-46C1-F3C9-2D5A-021B9EBF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 from this diff-and-diff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308AF-10E6-37EF-A72A-0F8507F7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important long-run benefits of food stamps for kids.</a:t>
            </a:r>
          </a:p>
        </p:txBody>
      </p:sp>
    </p:spTree>
    <p:extLst>
      <p:ext uri="{BB962C8B-B14F-4D97-AF65-F5344CB8AC3E}">
        <p14:creationId xmlns:p14="http://schemas.microsoft.com/office/powerpoint/2010/main" val="41104237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236B-ED3F-CE97-8A4B-029C5A29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225E5-84FB-98D9-9A8C-B27BF395C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196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C34C-8BDD-2ED1-4FE9-DE9C9E05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2E78B-97AA-DD1C-970A-03462E44AE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606213" cy="52038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can’t always run an RCT</a:t>
                </a:r>
              </a:p>
              <a:p>
                <a:r>
                  <a:rPr lang="en-US" dirty="0"/>
                  <a:t>But we can sometimes find “natural experiments”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Instrumental Variables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Regression Discontinuity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Diff-in-diff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All of these have a similar idea: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something that’s “random enough” and treat it like an RCT</a:t>
                </a:r>
                <a:endParaRPr lang="en-US" b="1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For IV, “random enough” </a:t>
                </a:r>
                <a:r>
                  <a:rPr lang="en-US" b="1" dirty="0">
                    <a:solidFill>
                      <a:schemeClr val="accent1"/>
                    </a:solidFill>
                  </a:rPr>
                  <a:t>= Independence, Exclusion, Relevance, Monotonicity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For RD, similar, but a bit tricky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(how close to the cut-off?)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For Diff-in-Diff we also take differences to “correct” for lack of Independence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2E78B-97AA-DD1C-970A-03462E44AE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606213" cy="5203825"/>
              </a:xfrm>
              <a:blipFill>
                <a:blip r:embed="rId2"/>
                <a:stretch>
                  <a:fillRect l="-874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8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B96A-FBEF-B09F-BC2F-2A77CDA4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18E43-E754-423C-35D1-3720A5319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3263" cy="4351338"/>
          </a:xfrm>
        </p:spPr>
        <p:txBody>
          <a:bodyPr/>
          <a:lstStyle/>
          <a:p>
            <a:r>
              <a:rPr lang="en-US" dirty="0"/>
              <a:t>The framework we learned for LATE/RCTs is useful for lots of questions!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Even if we only have observational data, with no actual experiments!</a:t>
            </a:r>
          </a:p>
          <a:p>
            <a:endParaRPr lang="en-US" dirty="0"/>
          </a:p>
          <a:p>
            <a:r>
              <a:rPr lang="en-US" dirty="0"/>
              <a:t>A few simple pictures/tables can really change policy-makers minds.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A84963-A671-FAD5-8560-75E7D7C295BE}"/>
              </a:ext>
            </a:extLst>
          </p:cNvPr>
          <p:cNvGrpSpPr/>
          <p:nvPr/>
        </p:nvGrpSpPr>
        <p:grpSpPr>
          <a:xfrm>
            <a:off x="376703" y="4071198"/>
            <a:ext cx="11956092" cy="2385173"/>
            <a:chOff x="376703" y="4356954"/>
            <a:chExt cx="11956092" cy="2385173"/>
          </a:xfrm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25A0A023-3FA5-6A08-620E-275C9FCC2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92000"/>
                      </a14:imgEffect>
                      <a14:imgEffect>
                        <a14:saturation sat="89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6703" y="4572000"/>
              <a:ext cx="2190634" cy="1604963"/>
            </a:xfrm>
            <a:prstGeom prst="rect">
              <a:avLst/>
            </a:prstGeom>
          </p:spPr>
        </p:pic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145E1126-6CB5-674C-DFAF-40CDB5D2F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7337" y="4541160"/>
              <a:ext cx="2776560" cy="1635803"/>
            </a:xfrm>
            <a:prstGeom prst="rect">
              <a:avLst/>
            </a:prstGeom>
          </p:spPr>
        </p:pic>
        <p:pic>
          <p:nvPicPr>
            <p:cNvPr id="6" name="Content Placeholder 3">
              <a:extLst>
                <a:ext uri="{FF2B5EF4-FFF2-40B4-BE49-F238E27FC236}">
                  <a16:creationId xmlns:a16="http://schemas.microsoft.com/office/drawing/2014/main" id="{C86CA9AE-4DC1-B87D-2A31-08AB39897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6" t="-2" r="50160" b="48719"/>
            <a:stretch/>
          </p:blipFill>
          <p:spPr>
            <a:xfrm>
              <a:off x="8815617" y="4356954"/>
              <a:ext cx="3100530" cy="2135921"/>
            </a:xfrm>
            <a:prstGeom prst="rect">
              <a:avLst/>
            </a:prstGeom>
          </p:spPr>
        </p:pic>
        <p:pic>
          <p:nvPicPr>
            <p:cNvPr id="7" name="Content Placeholder 3">
              <a:extLst>
                <a:ext uri="{FF2B5EF4-FFF2-40B4-BE49-F238E27FC236}">
                  <a16:creationId xmlns:a16="http://schemas.microsoft.com/office/drawing/2014/main" id="{0A0E5552-E423-A643-2A66-9C9B83D3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8198" y="4701169"/>
              <a:ext cx="3015790" cy="134662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9C9509-08D4-D1B0-535D-376D2CC67DF9}"/>
                </a:ext>
              </a:extLst>
            </p:cNvPr>
            <p:cNvSpPr txBox="1"/>
            <p:nvPr/>
          </p:nvSpPr>
          <p:spPr>
            <a:xfrm>
              <a:off x="838200" y="6300788"/>
              <a:ext cx="3933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Returns to education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EB3749-42A8-4BC0-8466-4EC3A2BD188E}"/>
                </a:ext>
              </a:extLst>
            </p:cNvPr>
            <p:cNvSpPr txBox="1"/>
            <p:nvPr/>
          </p:nvSpPr>
          <p:spPr>
            <a:xfrm>
              <a:off x="4881792" y="6207125"/>
              <a:ext cx="3933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Minimum Wage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5862FC-A9A0-CE5B-E13E-ED0CD712CE95}"/>
                </a:ext>
              </a:extLst>
            </p:cNvPr>
            <p:cNvSpPr txBox="1"/>
            <p:nvPr/>
          </p:nvSpPr>
          <p:spPr>
            <a:xfrm>
              <a:off x="8398970" y="6372795"/>
              <a:ext cx="3933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Food stamps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8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2C49-1A7B-E414-5AB5-7A3DC295A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DE89D-D93A-1337-B6D8-64C3D8079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working on HW3!  </a:t>
            </a:r>
          </a:p>
          <a:p>
            <a:r>
              <a:rPr lang="en-US" dirty="0"/>
              <a:t>Now with the motivation of “Instrumental Variables!”</a:t>
            </a:r>
          </a:p>
        </p:txBody>
      </p:sp>
    </p:spTree>
    <p:extLst>
      <p:ext uri="{BB962C8B-B14F-4D97-AF65-F5344CB8AC3E}">
        <p14:creationId xmlns:p14="http://schemas.microsoft.com/office/powerpoint/2010/main" val="24240475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DD06-E0F9-B4B8-4E23-05BCDC1A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8587-141E-643E-41AA-10239092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61806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4B450D-3E30-C66E-2C69-21509223C7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3825" y="-138027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our running example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4B450D-3E30-C66E-2C69-21509223C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3825" y="-138027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62362-CE38-5271-717D-AB4348CFB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137573"/>
                <a:ext cx="11772900" cy="549592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Send person j to college or not at random.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whether we sent them to college.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Send person j an informational mailer at random.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whether they got the mailer.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Try to send </a:t>
                </a:r>
                <a:r>
                  <a:rPr lang="en-US" b="1" i="1" dirty="0"/>
                  <a:t>everyone</a:t>
                </a:r>
                <a:r>
                  <a:rPr lang="en-US" dirty="0"/>
                  <a:t> a mailer, but due to complicated issues with postal service bureaucracy in Washington DC, it only reached some people.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whether they got the mailer.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indicates whether or not person j’s astrological sign is Aries.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i="1" dirty="0" err="1">
                    <a:latin typeface="Cambria Math" panose="02040503050406030204" pitchFamily="18" charset="0"/>
                  </a:rPr>
                  <a:t>Z</a:t>
                </a:r>
                <a:r>
                  <a:rPr lang="en-US" i="1" baseline="-25000" dirty="0" err="1">
                    <a:latin typeface="Cambria Math" panose="02040503050406030204" pitchFamily="18" charset="0"/>
                  </a:rPr>
                  <a:t>j</a:t>
                </a:r>
                <a:r>
                  <a:rPr lang="en-US" i="1" dirty="0">
                    <a:latin typeface="Cambria Math" panose="02040503050406030204" pitchFamily="18" charset="0"/>
                  </a:rPr>
                  <a:t>  </a:t>
                </a:r>
                <a:r>
                  <a:rPr lang="en-US" dirty="0"/>
                  <a:t>indicates whether person j won the lottery at age 17.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indicates whether person j comes from a wealthy family.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UMich</a:t>
                </a:r>
                <a:r>
                  <a:rPr lang="en-US" dirty="0"/>
                  <a:t> sends out mailers randomly, which look like this: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62362-CE38-5271-717D-AB4348CFB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137573"/>
                <a:ext cx="11772900" cy="5495925"/>
              </a:xfrm>
              <a:blipFill>
                <a:blip r:embed="rId3"/>
                <a:stretch>
                  <a:fillRect l="-1078" t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Money Stack | Totally Accurate BattleGrounds Wiki | Fandom">
            <a:extLst>
              <a:ext uri="{FF2B5EF4-FFF2-40B4-BE49-F238E27FC236}">
                <a16:creationId xmlns:a16="http://schemas.microsoft.com/office/drawing/2014/main" id="{5D78F8B3-5E34-9101-840E-46F37660F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23" y="224502"/>
            <a:ext cx="647788" cy="64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85AB1C96-EEBD-E123-BA34-3760B04C5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3024">
            <a:off x="8312422" y="260969"/>
            <a:ext cx="526944" cy="5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B617D6A-5EE3-3774-C0D2-EAF73BFF27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2" t="6679" r="10267" b="6847"/>
          <a:stretch/>
        </p:blipFill>
        <p:spPr>
          <a:xfrm>
            <a:off x="10063162" y="341915"/>
            <a:ext cx="576263" cy="4137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ries Zodiac Sign - The Properties and Characteristics of the Aries Sun Sign  | Aries zodiac facts, Aries sun sign, Aries horoscope">
            <a:extLst>
              <a:ext uri="{FF2B5EF4-FFF2-40B4-BE49-F238E27FC236}">
                <a16:creationId xmlns:a16="http://schemas.microsoft.com/office/drawing/2014/main" id="{294C8AEA-CA14-9794-778C-DE92C82F2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4" t="6670" r="29329" b="65333"/>
          <a:stretch/>
        </p:blipFill>
        <p:spPr bwMode="auto">
          <a:xfrm>
            <a:off x="10089674" y="3969786"/>
            <a:ext cx="960120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8D57-376D-A976-24A6-E3728140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Mailer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81BC888-277A-9905-0DBE-DEB0C4616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2" t="6679" r="10267" b="6847"/>
          <a:stretch/>
        </p:blipFill>
        <p:spPr>
          <a:xfrm>
            <a:off x="365760" y="4023360"/>
            <a:ext cx="3566160" cy="25603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B8DE019-E8DF-64BA-752E-F6BE45D2D6DC}"/>
              </a:ext>
            </a:extLst>
          </p:cNvPr>
          <p:cNvGrpSpPr/>
          <p:nvPr/>
        </p:nvGrpSpPr>
        <p:grpSpPr>
          <a:xfrm>
            <a:off x="5214938" y="1690688"/>
            <a:ext cx="7178186" cy="5895975"/>
            <a:chOff x="5214938" y="1690688"/>
            <a:chExt cx="7178186" cy="58959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99F97B-8BF3-B6C3-5B11-7B1CC68BB099}"/>
                </a:ext>
              </a:extLst>
            </p:cNvPr>
            <p:cNvSpPr/>
            <p:nvPr/>
          </p:nvSpPr>
          <p:spPr>
            <a:xfrm>
              <a:off x="5214938" y="1690688"/>
              <a:ext cx="6457950" cy="5895975"/>
            </a:xfrm>
            <a:prstGeom prst="rect">
              <a:avLst/>
            </a:prstGeom>
            <a:solidFill>
              <a:schemeClr val="bg2"/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University of Michigan - Wikipedia">
              <a:extLst>
                <a:ext uri="{FF2B5EF4-FFF2-40B4-BE49-F238E27FC236}">
                  <a16:creationId xmlns:a16="http://schemas.microsoft.com/office/drawing/2014/main" id="{3BE0D389-305E-6299-A046-2146D5CD0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650" y="1989150"/>
              <a:ext cx="1644161" cy="164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olverine 2.0 - Concepts - Chris Creamer&amp;#39;s Sports Logos Community ... |  Wolverine animal, University of michigan logo, Michigan poster">
              <a:extLst>
                <a:ext uri="{FF2B5EF4-FFF2-40B4-BE49-F238E27FC236}">
                  <a16:creationId xmlns:a16="http://schemas.microsoft.com/office/drawing/2014/main" id="{4F5461E5-6B40-1E98-52B3-85EF95414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569" y="4784134"/>
              <a:ext cx="2960688" cy="2206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4E850D-8AA0-90CD-D51E-1048F4146919}"/>
                </a:ext>
              </a:extLst>
            </p:cNvPr>
            <p:cNvSpPr txBox="1"/>
            <p:nvPr/>
          </p:nvSpPr>
          <p:spPr>
            <a:xfrm>
              <a:off x="7410450" y="2145372"/>
              <a:ext cx="39433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i="1" dirty="0">
                  <a:latin typeface="Bierstadt Display" panose="020F0502020204030204" pitchFamily="34" charset="0"/>
                  <a:cs typeface="Bierstadt Display" panose="020F0502020204030204" pitchFamily="34" charset="0"/>
                </a:rPr>
                <a:t>Are you MAN ENOUGH to attend the University of Michigan?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3416EC-E866-7537-2005-6A4FEA0DEB16}"/>
                </a:ext>
              </a:extLst>
            </p:cNvPr>
            <p:cNvSpPr txBox="1"/>
            <p:nvPr/>
          </p:nvSpPr>
          <p:spPr>
            <a:xfrm>
              <a:off x="7225811" y="3624606"/>
              <a:ext cx="5167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ierstadt Display" panose="020F0502020204030204" pitchFamily="34" charset="0"/>
                  <a:cs typeface="Bierstadt Display" panose="020F0502020204030204" pitchFamily="34" charset="0"/>
                </a:rPr>
                <a:t>Home of the fighting Wolverines!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244029-D1F1-9D8E-5987-F798C1AE95F9}"/>
                </a:ext>
              </a:extLst>
            </p:cNvPr>
            <p:cNvSpPr txBox="1"/>
            <p:nvPr/>
          </p:nvSpPr>
          <p:spPr>
            <a:xfrm>
              <a:off x="5581650" y="4281080"/>
              <a:ext cx="51673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Bierstadt Display" panose="020F0502020204030204" pitchFamily="34" charset="0"/>
                  <a:cs typeface="Bierstadt Display" panose="020F0502020204030204" pitchFamily="34" charset="0"/>
                </a:rPr>
                <a:t>p.s. Also you get 4 free years of tuition.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23807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4B450D-3E30-C66E-2C69-21509223C7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3825" y="-138027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our running example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4B450D-3E30-C66E-2C69-21509223C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3825" y="-138027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62362-CE38-5271-717D-AB4348CFB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263" y="1290548"/>
                <a:ext cx="11772900" cy="5495925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Send person j to college or not at random.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whether we sent them to college.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Send person j a mailer at random.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whether they got the mailer.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Try to send </a:t>
                </a:r>
                <a:r>
                  <a:rPr lang="en-US" b="1" i="1" dirty="0"/>
                  <a:t>everyone</a:t>
                </a:r>
                <a:r>
                  <a:rPr lang="en-US" dirty="0"/>
                  <a:t> a mailer, but due to complicated issues with postal service bureaucracy in Washington DC, it only reached some people.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whether they got the mailer.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indicates whether or not person j’s astrological sign is Aries.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i="1" dirty="0" err="1">
                    <a:latin typeface="Cambria Math" panose="02040503050406030204" pitchFamily="18" charset="0"/>
                  </a:rPr>
                  <a:t>Z</a:t>
                </a:r>
                <a:r>
                  <a:rPr lang="en-US" i="1" baseline="-25000" dirty="0" err="1">
                    <a:latin typeface="Cambria Math" panose="02040503050406030204" pitchFamily="18" charset="0"/>
                  </a:rPr>
                  <a:t>j</a:t>
                </a:r>
                <a:r>
                  <a:rPr lang="en-US" i="1" dirty="0">
                    <a:latin typeface="Cambria Math" panose="02040503050406030204" pitchFamily="18" charset="0"/>
                  </a:rPr>
                  <a:t>  </a:t>
                </a:r>
                <a:r>
                  <a:rPr lang="en-US" dirty="0"/>
                  <a:t>indicates whether person j won the lottery at age 17.</a:t>
                </a: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indicates whether person j comes from a wealthy family.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UMich</a:t>
                </a:r>
                <a:r>
                  <a:rPr lang="en-US" dirty="0"/>
                  <a:t> sends out mailers randomly, 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whether they got the mailer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62362-CE38-5271-717D-AB4348CFB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263" y="1290548"/>
                <a:ext cx="11772900" cy="5495925"/>
              </a:xfrm>
              <a:blipFill>
                <a:blip r:embed="rId3"/>
                <a:stretch>
                  <a:fillRect l="-1078" t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Money Stack | Totally Accurate BattleGrounds Wiki | Fandom">
            <a:extLst>
              <a:ext uri="{FF2B5EF4-FFF2-40B4-BE49-F238E27FC236}">
                <a16:creationId xmlns:a16="http://schemas.microsoft.com/office/drawing/2014/main" id="{5D78F8B3-5E34-9101-840E-46F37660F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23" y="224502"/>
            <a:ext cx="647788" cy="64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85AB1C96-EEBD-E123-BA34-3760B04C5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3024">
            <a:off x="8312422" y="260969"/>
            <a:ext cx="526944" cy="5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EDE0CB4-279A-FFCF-2BBD-F76EFB49A0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2" t="6679" r="10267" b="6847"/>
          <a:stretch/>
        </p:blipFill>
        <p:spPr>
          <a:xfrm>
            <a:off x="10063162" y="341915"/>
            <a:ext cx="576263" cy="4137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021969-CA36-120E-EE22-7E84AA6A1FCE}"/>
                  </a:ext>
                </a:extLst>
              </p:cNvPr>
              <p:cNvSpPr txBox="1"/>
              <p:nvPr/>
            </p:nvSpPr>
            <p:spPr>
              <a:xfrm>
                <a:off x="7229475" y="1142244"/>
                <a:ext cx="4838700" cy="159941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Discuss: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Which of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determine a good “treatment group” if we want to learn about the effects of college? </a:t>
                </a:r>
              </a:p>
              <a:p>
                <a:pPr algn="ctr"/>
                <a:r>
                  <a:rPr lang="en-US" sz="2400" dirty="0">
                    <a:solidFill>
                      <a:schemeClr val="accent1"/>
                    </a:solidFill>
                  </a:rPr>
                  <a:t> Why or why not?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021969-CA36-120E-EE22-7E84AA6A1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1142244"/>
                <a:ext cx="4838700" cy="1599412"/>
              </a:xfrm>
              <a:prstGeom prst="rect">
                <a:avLst/>
              </a:prstGeom>
              <a:blipFill>
                <a:blip r:embed="rId7"/>
                <a:stretch>
                  <a:fillRect l="-1563" t="-1538" r="-2865" b="-6154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A96D4-BE9D-6742-8540-E7952795B461}"/>
              </a:ext>
            </a:extLst>
          </p:cNvPr>
          <p:cNvSpPr txBox="1"/>
          <p:nvPr/>
        </p:nvSpPr>
        <p:spPr>
          <a:xfrm>
            <a:off x="5976299" y="5567452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which may turn some people off.</a:t>
            </a:r>
          </a:p>
        </p:txBody>
      </p:sp>
      <p:pic>
        <p:nvPicPr>
          <p:cNvPr id="2054" name="Picture 6" descr="Aries Zodiac Sign - The Properties and Characteristics of the Aries Sun Sign  | Aries zodiac facts, Aries sun sign, Aries horoscope">
            <a:extLst>
              <a:ext uri="{FF2B5EF4-FFF2-40B4-BE49-F238E27FC236}">
                <a16:creationId xmlns:a16="http://schemas.microsoft.com/office/drawing/2014/main" id="{7C6F0595-ECEE-1E99-F710-96F3F65BB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4" t="6670" r="29329" b="65333"/>
          <a:stretch/>
        </p:blipFill>
        <p:spPr bwMode="auto">
          <a:xfrm>
            <a:off x="9871233" y="3852918"/>
            <a:ext cx="960120" cy="9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olverine 2.0 - Concepts - Chris Creamer&amp;#39;s Sports Logos Community ... |  Wolverine animal, University of michigan logo, Michigan poster">
            <a:extLst>
              <a:ext uri="{FF2B5EF4-FFF2-40B4-BE49-F238E27FC236}">
                <a16:creationId xmlns:a16="http://schemas.microsoft.com/office/drawing/2014/main" id="{56D4247B-0641-E8C7-4192-26899AB0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694" y="5383771"/>
            <a:ext cx="1194911" cy="89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692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4B450D-3E30-C66E-2C69-21509223C7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3825" y="-138027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our running example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4B450D-3E30-C66E-2C69-21509223C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3825" y="-138027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62362-CE38-5271-717D-AB4348CFB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137573"/>
                <a:ext cx="11772900" cy="5495925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         (random)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          (random)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=           (USPS politics)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lottery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wealthy family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            (random)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62362-CE38-5271-717D-AB4348CFB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137573"/>
                <a:ext cx="11772900" cy="5495925"/>
              </a:xfrm>
              <a:blipFill>
                <a:blip r:embed="rId3"/>
                <a:stretch>
                  <a:fillRect l="-754" t="-2535" b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Money Stack | Totally Accurate BattleGrounds Wiki | Fandom">
            <a:extLst>
              <a:ext uri="{FF2B5EF4-FFF2-40B4-BE49-F238E27FC236}">
                <a16:creationId xmlns:a16="http://schemas.microsoft.com/office/drawing/2014/main" id="{5D78F8B3-5E34-9101-840E-46F37660F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723" y="224502"/>
            <a:ext cx="647788" cy="64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85AB1C96-EEBD-E123-BA34-3760B04C5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3024">
            <a:off x="8312422" y="260969"/>
            <a:ext cx="526944" cy="5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olverine 2.0 - Concepts - Chris Creamer&amp;#39;s Sports Logos Community ... |  Wolverine animal, University of michigan logo, Michigan poster">
            <a:extLst>
              <a:ext uri="{FF2B5EF4-FFF2-40B4-BE49-F238E27FC236}">
                <a16:creationId xmlns:a16="http://schemas.microsoft.com/office/drawing/2014/main" id="{D17EA932-7ED8-A918-64DD-F8E73B7A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69" y="5934828"/>
            <a:ext cx="937419" cy="69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EDE0CB4-279A-FFCF-2BBD-F76EFB49A0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52" t="6679" r="10267" b="6847"/>
          <a:stretch/>
        </p:blipFill>
        <p:spPr>
          <a:xfrm>
            <a:off x="10063162" y="341915"/>
            <a:ext cx="576263" cy="4137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Page 12 | Mortarboard Cap Images - Free Download on Freepik">
            <a:extLst>
              <a:ext uri="{FF2B5EF4-FFF2-40B4-BE49-F238E27FC236}">
                <a16:creationId xmlns:a16="http://schemas.microsoft.com/office/drawing/2014/main" id="{EE87E9A6-FF1D-21DC-A63A-70BC05702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3024">
            <a:off x="1599076" y="1038927"/>
            <a:ext cx="526944" cy="5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F8CF65A-67BD-5D09-9FB3-E6460A9E7A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52" t="6679" r="10267" b="6847"/>
          <a:stretch/>
        </p:blipFill>
        <p:spPr>
          <a:xfrm>
            <a:off x="1613788" y="1880539"/>
            <a:ext cx="576263" cy="4137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AF3471D-BF87-93E2-2CE0-DFA1E73348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52" t="6679" r="10267" b="6847"/>
          <a:stretch/>
        </p:blipFill>
        <p:spPr>
          <a:xfrm>
            <a:off x="1627233" y="2761756"/>
            <a:ext cx="576263" cy="4137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A81B24-8966-94B8-548C-F5D24356C287}"/>
              </a:ext>
            </a:extLst>
          </p:cNvPr>
          <p:cNvSpPr txBox="1"/>
          <p:nvPr/>
        </p:nvSpPr>
        <p:spPr>
          <a:xfrm>
            <a:off x="4043363" y="946904"/>
            <a:ext cx="737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This is our ideal RCT!  Fantastic!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5C524B-DE87-B48D-8953-D7F19F89444E}"/>
              </a:ext>
            </a:extLst>
          </p:cNvPr>
          <p:cNvSpPr txBox="1"/>
          <p:nvPr/>
        </p:nvSpPr>
        <p:spPr>
          <a:xfrm>
            <a:off x="4158255" y="1634018"/>
            <a:ext cx="7372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We saw that we can still learn LATE, as long as there are no </a:t>
            </a:r>
            <a:r>
              <a:rPr lang="en-US" sz="2800" dirty="0" err="1">
                <a:solidFill>
                  <a:srgbClr val="00B050"/>
                </a:solidFill>
              </a:rPr>
              <a:t>defiers</a:t>
            </a:r>
            <a:r>
              <a:rPr lang="en-US" sz="28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FABFB-EE24-7DD5-2841-89B67DACEE7A}"/>
              </a:ext>
            </a:extLst>
          </p:cNvPr>
          <p:cNvSpPr txBox="1"/>
          <p:nvPr/>
        </p:nvSpPr>
        <p:spPr>
          <a:xfrm>
            <a:off x="4556015" y="2573021"/>
            <a:ext cx="7372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Washington DC USPS politics seems fairly random relative to what’s happening in Michigan...maybe okay?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51C42D-7BCF-686E-44A8-4DF451BE9384}"/>
                  </a:ext>
                </a:extLst>
              </p:cNvPr>
              <p:cNvSpPr txBox="1"/>
              <p:nvPr/>
            </p:nvSpPr>
            <p:spPr>
              <a:xfrm>
                <a:off x="2457813" y="3499353"/>
                <a:ext cx="6540685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Seems random*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...but doesn’t effect whether or not someone goes to college.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51C42D-7BCF-686E-44A8-4DF451BE9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813" y="3499353"/>
                <a:ext cx="6540685" cy="732573"/>
              </a:xfrm>
              <a:prstGeom prst="rect">
                <a:avLst/>
              </a:prstGeom>
              <a:blipFill>
                <a:blip r:embed="rId8"/>
                <a:stretch>
                  <a:fillRect l="-969" t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B1357DF-6471-A920-C451-31CF46AE3014}"/>
              </a:ext>
            </a:extLst>
          </p:cNvPr>
          <p:cNvSpPr txBox="1"/>
          <p:nvPr/>
        </p:nvSpPr>
        <p:spPr>
          <a:xfrm>
            <a:off x="3935628" y="5065785"/>
            <a:ext cx="4973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Doesn’t seem random…</a:t>
            </a:r>
            <a:r>
              <a:rPr lang="en-US" sz="2000" b="1" dirty="0">
                <a:solidFill>
                  <a:schemeClr val="accent1"/>
                </a:solidFill>
              </a:rPr>
              <a:t>and</a:t>
            </a:r>
            <a:r>
              <a:rPr lang="en-US" sz="2000" dirty="0">
                <a:solidFill>
                  <a:schemeClr val="accent1"/>
                </a:solidFill>
              </a:rPr>
              <a:t> may affect earnings through other channels.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DBD49-8622-782E-B4EC-D9B9E90AF1C9}"/>
              </a:ext>
            </a:extLst>
          </p:cNvPr>
          <p:cNvSpPr txBox="1"/>
          <p:nvPr/>
        </p:nvSpPr>
        <p:spPr>
          <a:xfrm>
            <a:off x="4305661" y="5923396"/>
            <a:ext cx="7450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 this situation, we seem likely to have </a:t>
            </a:r>
            <a:r>
              <a:rPr lang="en-US" sz="2400" dirty="0" err="1">
                <a:solidFill>
                  <a:schemeClr val="accent1"/>
                </a:solidFill>
              </a:rPr>
              <a:t>defiers</a:t>
            </a:r>
            <a:r>
              <a:rPr lang="en-US" sz="2400" dirty="0">
                <a:solidFill>
                  <a:schemeClr val="accent1"/>
                </a:solidFill>
              </a:rPr>
              <a:t>.  We saw that this can be bad.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C6DE03-7B8F-D440-82DB-A6EA12717A47}"/>
              </a:ext>
            </a:extLst>
          </p:cNvPr>
          <p:cNvGrpSpPr/>
          <p:nvPr/>
        </p:nvGrpSpPr>
        <p:grpSpPr>
          <a:xfrm>
            <a:off x="8801030" y="3555207"/>
            <a:ext cx="2757488" cy="410780"/>
            <a:chOff x="304801" y="4357688"/>
            <a:chExt cx="7196138" cy="1100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3C92E39-4E4D-878C-BB54-012ECDA151EF}"/>
                    </a:ext>
                  </a:extLst>
                </p:cNvPr>
                <p:cNvSpPr/>
                <p:nvPr/>
              </p:nvSpPr>
              <p:spPr>
                <a:xfrm>
                  <a:off x="304801" y="4357688"/>
                  <a:ext cx="1176338" cy="1100137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63C92E39-4E4D-878C-BB54-012ECDA151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1" y="4357688"/>
                  <a:ext cx="1176338" cy="1100137"/>
                </a:xfrm>
                <a:prstGeom prst="ellipse">
                  <a:avLst/>
                </a:prstGeom>
                <a:blipFill>
                  <a:blip r:embed="rId9"/>
                  <a:stretch>
                    <a:fillRect l="-7895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742AD89-705E-EBC3-8DC6-087BDA95DF9E}"/>
                    </a:ext>
                  </a:extLst>
                </p:cNvPr>
                <p:cNvSpPr/>
                <p:nvPr/>
              </p:nvSpPr>
              <p:spPr>
                <a:xfrm>
                  <a:off x="3314701" y="4357688"/>
                  <a:ext cx="1176338" cy="1100137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742AD89-705E-EBC3-8DC6-087BDA95D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701" y="4357688"/>
                  <a:ext cx="1176338" cy="1100137"/>
                </a:xfrm>
                <a:prstGeom prst="ellipse">
                  <a:avLst/>
                </a:prstGeom>
                <a:blipFill>
                  <a:blip r:embed="rId10"/>
                  <a:stretch>
                    <a:fillRect l="-1052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46B5256-B927-2D17-C750-6492C35348E0}"/>
                    </a:ext>
                  </a:extLst>
                </p:cNvPr>
                <p:cNvSpPr/>
                <p:nvPr/>
              </p:nvSpPr>
              <p:spPr>
                <a:xfrm>
                  <a:off x="6324601" y="4357688"/>
                  <a:ext cx="1176338" cy="1100137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46B5256-B927-2D17-C750-6492C3534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601" y="4357688"/>
                  <a:ext cx="1176338" cy="1100137"/>
                </a:xfrm>
                <a:prstGeom prst="ellipse">
                  <a:avLst/>
                </a:prstGeom>
                <a:blipFill>
                  <a:blip r:embed="rId11"/>
                  <a:stretch>
                    <a:fillRect l="-5405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1DBD90-FF70-506E-2C4D-54AA03A1195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4491039" y="4907757"/>
              <a:ext cx="18335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D66B4E-FCB8-67D5-4770-14EE294BA527}"/>
              </a:ext>
            </a:extLst>
          </p:cNvPr>
          <p:cNvGrpSpPr/>
          <p:nvPr/>
        </p:nvGrpSpPr>
        <p:grpSpPr>
          <a:xfrm>
            <a:off x="8933552" y="4543841"/>
            <a:ext cx="2757488" cy="712202"/>
            <a:chOff x="8998498" y="5017112"/>
            <a:chExt cx="2757488" cy="71220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A0D6766-BDE1-BB02-E560-C219BBE3A09F}"/>
                </a:ext>
              </a:extLst>
            </p:cNvPr>
            <p:cNvGrpSpPr/>
            <p:nvPr/>
          </p:nvGrpSpPr>
          <p:grpSpPr>
            <a:xfrm>
              <a:off x="8998498" y="5017112"/>
              <a:ext cx="2757488" cy="410780"/>
              <a:chOff x="8998498" y="5017112"/>
              <a:chExt cx="2757488" cy="41078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5124363-8E8C-FF5A-6244-D2BDE32E509C}"/>
                  </a:ext>
                </a:extLst>
              </p:cNvPr>
              <p:cNvGrpSpPr/>
              <p:nvPr/>
            </p:nvGrpSpPr>
            <p:grpSpPr>
              <a:xfrm>
                <a:off x="8998498" y="5017112"/>
                <a:ext cx="2757488" cy="410780"/>
                <a:chOff x="304801" y="4357688"/>
                <a:chExt cx="7196138" cy="110013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Oval 24">
                      <a:extLst>
                        <a:ext uri="{FF2B5EF4-FFF2-40B4-BE49-F238E27FC236}">
                          <a16:creationId xmlns:a16="http://schemas.microsoft.com/office/drawing/2014/main" id="{797AE287-D06C-F339-F337-E995A9DA7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801" y="4357688"/>
                      <a:ext cx="1176338" cy="1100137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Oval 24">
                      <a:extLst>
                        <a:ext uri="{FF2B5EF4-FFF2-40B4-BE49-F238E27FC236}">
                          <a16:creationId xmlns:a16="http://schemas.microsoft.com/office/drawing/2014/main" id="{797AE287-D06C-F339-F337-E995A9DA7D6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4801" y="4357688"/>
                      <a:ext cx="1176338" cy="1100137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 l="-10811" b="-235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6C3AB387-AA37-0171-FCE1-F192698ACC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4701" y="4357688"/>
                      <a:ext cx="1176338" cy="1100137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Oval 25">
                      <a:extLst>
                        <a:ext uri="{FF2B5EF4-FFF2-40B4-BE49-F238E27FC236}">
                          <a16:creationId xmlns:a16="http://schemas.microsoft.com/office/drawing/2014/main" id="{6C3AB387-AA37-0171-FCE1-F192698ACC3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14701" y="4357688"/>
                      <a:ext cx="1176338" cy="1100137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 l="-10526" b="-235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44B67CBB-E82E-6C2A-E7DB-8B4AD240D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4601" y="4357688"/>
                      <a:ext cx="1176338" cy="1100137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44B67CBB-E82E-6C2A-E7DB-8B4AD240DCD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4601" y="4357688"/>
                      <a:ext cx="1176338" cy="1100137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 l="-2703" b="-235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2EB0D8A2-116F-9AEF-355F-07967D941226}"/>
                    </a:ext>
                  </a:extLst>
                </p:cNvPr>
                <p:cNvCxnSpPr>
                  <a:cxnSpLocks/>
                  <a:endCxn id="27" idx="2"/>
                </p:cNvCxnSpPr>
                <p:nvPr/>
              </p:nvCxnSpPr>
              <p:spPr>
                <a:xfrm>
                  <a:off x="4491039" y="4907757"/>
                  <a:ext cx="1833562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F057E372-3C6D-50FF-A790-91274C1A7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9259" y="5222502"/>
                <a:ext cx="702603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FC0A8B0-E191-0000-B9E7-BE5F1404C142}"/>
                </a:ext>
              </a:extLst>
            </p:cNvPr>
            <p:cNvSpPr/>
            <p:nvPr/>
          </p:nvSpPr>
          <p:spPr>
            <a:xfrm>
              <a:off x="9372600" y="5400675"/>
              <a:ext cx="1971675" cy="328639"/>
            </a:xfrm>
            <a:custGeom>
              <a:avLst/>
              <a:gdLst>
                <a:gd name="connsiteX0" fmla="*/ 0 w 1971675"/>
                <a:gd name="connsiteY0" fmla="*/ 14288 h 328639"/>
                <a:gd name="connsiteX1" fmla="*/ 914400 w 1971675"/>
                <a:gd name="connsiteY1" fmla="*/ 328613 h 328639"/>
                <a:gd name="connsiteX2" fmla="*/ 1971675 w 1971675"/>
                <a:gd name="connsiteY2" fmla="*/ 0 h 328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675" h="328639">
                  <a:moveTo>
                    <a:pt x="0" y="14288"/>
                  </a:moveTo>
                  <a:cubicBezTo>
                    <a:pt x="292894" y="172641"/>
                    <a:pt x="585788" y="330994"/>
                    <a:pt x="914400" y="328613"/>
                  </a:cubicBezTo>
                  <a:cubicBezTo>
                    <a:pt x="1243013" y="326232"/>
                    <a:pt x="1607344" y="163116"/>
                    <a:pt x="1971675" y="0"/>
                  </a:cubicBezTo>
                </a:path>
              </a:pathLst>
            </a:cu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6" descr="Aries Zodiac Sign - The Properties and Characteristics of the Aries Sun Sign  | Aries zodiac facts, Aries sun sign, Aries horoscope">
            <a:extLst>
              <a:ext uri="{FF2B5EF4-FFF2-40B4-BE49-F238E27FC236}">
                <a16:creationId xmlns:a16="http://schemas.microsoft.com/office/drawing/2014/main" id="{27ED7C1F-5DFC-90FF-3FEE-697A2067D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4" t="6670" r="29329" b="65333"/>
          <a:stretch/>
        </p:blipFill>
        <p:spPr bwMode="auto">
          <a:xfrm>
            <a:off x="1654525" y="3497574"/>
            <a:ext cx="705054" cy="70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AEA7E-D29C-8E9B-B7D5-09FD14B56C2F}"/>
              </a:ext>
            </a:extLst>
          </p:cNvPr>
          <p:cNvSpPr txBox="1"/>
          <p:nvPr/>
        </p:nvSpPr>
        <p:spPr>
          <a:xfrm>
            <a:off x="12324522" y="4784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C193D9-DFEC-033B-FDFF-966B3AA5A0C5}"/>
                  </a:ext>
                </a:extLst>
              </p:cNvPr>
              <p:cNvSpPr txBox="1"/>
              <p:nvPr/>
            </p:nvSpPr>
            <p:spPr>
              <a:xfrm>
                <a:off x="2825657" y="4296016"/>
                <a:ext cx="5975373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Seems random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...but might effect income through another mechanism.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C193D9-DFEC-033B-FDFF-966B3AA5A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657" y="4296016"/>
                <a:ext cx="5975373" cy="732573"/>
              </a:xfrm>
              <a:prstGeom prst="rect">
                <a:avLst/>
              </a:prstGeom>
              <a:blipFill>
                <a:blip r:embed="rId16"/>
                <a:stretch>
                  <a:fillRect l="-1059" t="-517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25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2F89-5EFF-9D56-422A-2F459022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8988" cy="1325563"/>
          </a:xfrm>
        </p:spPr>
        <p:txBody>
          <a:bodyPr/>
          <a:lstStyle/>
          <a:p>
            <a:r>
              <a:rPr lang="en-US" dirty="0"/>
              <a:t>What do we need in an instrumental variable?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006A84-2CB0-B361-67F5-BEDEB3BDDD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963374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Relevance: </a:t>
                </a:r>
                <a:r>
                  <a:rPr lang="en-US" dirty="0"/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should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Independence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“random”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Exclusion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shouldn’t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except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Monotonicity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shouldn’t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some people and decrease it for others.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006A84-2CB0-B361-67F5-BEDEB3BDDD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963374" cy="4351338"/>
              </a:xfrm>
              <a:blipFill>
                <a:blip r:embed="rId2"/>
                <a:stretch>
                  <a:fillRect l="-1433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F84EBC6-A9B8-68CA-213E-6BC3B2F32AE0}"/>
              </a:ext>
            </a:extLst>
          </p:cNvPr>
          <p:cNvGrpSpPr/>
          <p:nvPr/>
        </p:nvGrpSpPr>
        <p:grpSpPr>
          <a:xfrm>
            <a:off x="8763046" y="1588158"/>
            <a:ext cx="3052718" cy="954107"/>
            <a:chOff x="8763046" y="1588158"/>
            <a:chExt cx="3052718" cy="954107"/>
          </a:xfrm>
        </p:grpSpPr>
        <p:pic>
          <p:nvPicPr>
            <p:cNvPr id="4" name="Picture 6" descr="Aries Zodiac Sign - The Properties and Characteristics of the Aries Sun Sign  | Aries zodiac facts, Aries sun sign, Aries horoscope">
              <a:extLst>
                <a:ext uri="{FF2B5EF4-FFF2-40B4-BE49-F238E27FC236}">
                  <a16:creationId xmlns:a16="http://schemas.microsoft.com/office/drawing/2014/main" id="{82D23839-92B8-4563-4E4D-BDF536508D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4" t="6670" r="29329" b="65333"/>
            <a:stretch/>
          </p:blipFill>
          <p:spPr bwMode="auto">
            <a:xfrm>
              <a:off x="8763046" y="1589812"/>
              <a:ext cx="952453" cy="952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232A6F-F187-632E-6379-CE77DD09E648}"/>
                </a:ext>
              </a:extLst>
            </p:cNvPr>
            <p:cNvSpPr txBox="1"/>
            <p:nvPr/>
          </p:nvSpPr>
          <p:spPr>
            <a:xfrm>
              <a:off x="9801227" y="1588158"/>
              <a:ext cx="20145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is not relevant.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8B07EF-C96B-4139-1C11-5FD4119D7F62}"/>
                  </a:ext>
                </a:extLst>
              </p:cNvPr>
              <p:cNvSpPr txBox="1"/>
              <p:nvPr/>
            </p:nvSpPr>
            <p:spPr>
              <a:xfrm>
                <a:off x="8527502" y="2737599"/>
                <a:ext cx="3259686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=Having rich parents is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not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independent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8B07EF-C96B-4139-1C11-5FD4119D7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502" y="2737599"/>
                <a:ext cx="3259686" cy="732573"/>
              </a:xfrm>
              <a:prstGeom prst="rect">
                <a:avLst/>
              </a:prstGeom>
              <a:blipFill>
                <a:blip r:embed="rId4"/>
                <a:stretch>
                  <a:fillRect l="-1938" t="-3390" r="-388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5CA2181-ECB1-E215-136C-28E3E43CC3CD}"/>
              </a:ext>
            </a:extLst>
          </p:cNvPr>
          <p:cNvGrpSpPr/>
          <p:nvPr/>
        </p:nvGrpSpPr>
        <p:grpSpPr>
          <a:xfrm>
            <a:off x="8644263" y="5492468"/>
            <a:ext cx="3292462" cy="955492"/>
            <a:chOff x="8909308" y="5174416"/>
            <a:chExt cx="3292462" cy="955492"/>
          </a:xfrm>
        </p:grpSpPr>
        <p:pic>
          <p:nvPicPr>
            <p:cNvPr id="17" name="Picture 4" descr="Wolverine 2.0 - Concepts - Chris Creamer&amp;#39;s Sports Logos Community ... |  Wolverine animal, University of michigan logo, Michigan poster">
              <a:extLst>
                <a:ext uri="{FF2B5EF4-FFF2-40B4-BE49-F238E27FC236}">
                  <a16:creationId xmlns:a16="http://schemas.microsoft.com/office/drawing/2014/main" id="{BE6FDC15-8463-3812-91E3-A781723B6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9308" y="5177455"/>
              <a:ext cx="1277925" cy="952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BCADB7-1CDB-1489-38F1-847BFDFF3FC4}"/>
                </a:ext>
              </a:extLst>
            </p:cNvPr>
            <p:cNvSpPr txBox="1"/>
            <p:nvPr/>
          </p:nvSpPr>
          <p:spPr>
            <a:xfrm>
              <a:off x="10187233" y="5174416"/>
              <a:ext cx="20145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is not monotonic.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DB5561-3ABE-0A31-7A0D-140925438EDE}"/>
              </a:ext>
            </a:extLst>
          </p:cNvPr>
          <p:cNvGrpSpPr/>
          <p:nvPr/>
        </p:nvGrpSpPr>
        <p:grpSpPr>
          <a:xfrm>
            <a:off x="8527502" y="3625929"/>
            <a:ext cx="3819997" cy="1464408"/>
            <a:chOff x="8527502" y="3625929"/>
            <a:chExt cx="3819997" cy="14644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52F1CCB-38EF-9F62-DE5C-7A04B5F4FA22}"/>
                </a:ext>
              </a:extLst>
            </p:cNvPr>
            <p:cNvGrpSpPr/>
            <p:nvPr/>
          </p:nvGrpSpPr>
          <p:grpSpPr>
            <a:xfrm>
              <a:off x="8949064" y="4378135"/>
              <a:ext cx="2757488" cy="712202"/>
              <a:chOff x="8998498" y="5017112"/>
              <a:chExt cx="2757488" cy="71220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8DE74B6-5BF4-A8A9-4B0F-ED8F70B60ACA}"/>
                  </a:ext>
                </a:extLst>
              </p:cNvPr>
              <p:cNvGrpSpPr/>
              <p:nvPr/>
            </p:nvGrpSpPr>
            <p:grpSpPr>
              <a:xfrm>
                <a:off x="8998498" y="5017112"/>
                <a:ext cx="2757488" cy="410780"/>
                <a:chOff x="8998498" y="5017112"/>
                <a:chExt cx="2757488" cy="410780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868A1DD-4535-ABF6-8AD6-124E4828CE6B}"/>
                    </a:ext>
                  </a:extLst>
                </p:cNvPr>
                <p:cNvGrpSpPr/>
                <p:nvPr/>
              </p:nvGrpSpPr>
              <p:grpSpPr>
                <a:xfrm>
                  <a:off x="8998498" y="5017112"/>
                  <a:ext cx="2757488" cy="410780"/>
                  <a:chOff x="304801" y="4357688"/>
                  <a:chExt cx="7196138" cy="110013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7C3DB2FB-83E4-73F9-5A0C-A140346B1E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4801" y="4357688"/>
                        <a:ext cx="1176338" cy="1100137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7C3DB2FB-83E4-73F9-5A0C-A140346B1EB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4801" y="4357688"/>
                        <a:ext cx="1176338" cy="1100137"/>
                      </a:xfrm>
                      <a:prstGeom prst="ellipse">
                        <a:avLst/>
                      </a:prstGeom>
                      <a:blipFill>
                        <a:blip r:embed="rId6"/>
                        <a:stretch>
                          <a:fillRect l="-7895" b="-235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93B64B17-58FB-6222-D173-5956653A71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14701" y="4357688"/>
                        <a:ext cx="1176338" cy="1100137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93B64B17-58FB-6222-D173-5956653A713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314701" y="4357688"/>
                        <a:ext cx="1176338" cy="1100137"/>
                      </a:xfrm>
                      <a:prstGeom prst="ellipse">
                        <a:avLst/>
                      </a:prstGeom>
                      <a:blipFill>
                        <a:blip r:embed="rId7"/>
                        <a:stretch>
                          <a:fillRect l="-10811" b="-235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Oval 13">
                        <a:extLst>
                          <a:ext uri="{FF2B5EF4-FFF2-40B4-BE49-F238E27FC236}">
                            <a16:creationId xmlns:a16="http://schemas.microsoft.com/office/drawing/2014/main" id="{45173948-51E9-E721-C4F4-8E68FF91C3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24601" y="4357688"/>
                        <a:ext cx="1176338" cy="1100137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" name="Oval 13">
                        <a:extLst>
                          <a:ext uri="{FF2B5EF4-FFF2-40B4-BE49-F238E27FC236}">
                            <a16:creationId xmlns:a16="http://schemas.microsoft.com/office/drawing/2014/main" id="{45173948-51E9-E721-C4F4-8E68FF91C3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24601" y="4357688"/>
                        <a:ext cx="1176338" cy="1100137"/>
                      </a:xfrm>
                      <a:prstGeom prst="ellipse">
                        <a:avLst/>
                      </a:prstGeom>
                      <a:blipFill>
                        <a:blip r:embed="rId8"/>
                        <a:stretch>
                          <a:fillRect l="-5405" b="-235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3295874C-8677-636E-6A72-1C7B654236A4}"/>
                      </a:ext>
                    </a:extLst>
                  </p:cNvPr>
                  <p:cNvCxnSpPr>
                    <a:cxnSpLocks/>
                    <a:endCxn id="14" idx="2"/>
                  </p:cNvCxnSpPr>
                  <p:nvPr/>
                </p:nvCxnSpPr>
                <p:spPr>
                  <a:xfrm>
                    <a:off x="4491039" y="4907757"/>
                    <a:ext cx="1833562" cy="0"/>
                  </a:xfrm>
                  <a:prstGeom prst="straightConnector1">
                    <a:avLst/>
                  </a:prstGeom>
                  <a:ln w="57150">
                    <a:tailEnd type="triangle"/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3ECFA23D-0974-7C8E-49F1-ADFAE7A369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49259" y="5222502"/>
                  <a:ext cx="702603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1DC80588-68F5-41E5-E2F8-2A1D81646DDD}"/>
                  </a:ext>
                </a:extLst>
              </p:cNvPr>
              <p:cNvSpPr/>
              <p:nvPr/>
            </p:nvSpPr>
            <p:spPr>
              <a:xfrm>
                <a:off x="9372600" y="5400675"/>
                <a:ext cx="1971675" cy="328639"/>
              </a:xfrm>
              <a:custGeom>
                <a:avLst/>
                <a:gdLst>
                  <a:gd name="connsiteX0" fmla="*/ 0 w 1971675"/>
                  <a:gd name="connsiteY0" fmla="*/ 14288 h 328639"/>
                  <a:gd name="connsiteX1" fmla="*/ 914400 w 1971675"/>
                  <a:gd name="connsiteY1" fmla="*/ 328613 h 328639"/>
                  <a:gd name="connsiteX2" fmla="*/ 1971675 w 1971675"/>
                  <a:gd name="connsiteY2" fmla="*/ 0 h 328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1675" h="328639">
                    <a:moveTo>
                      <a:pt x="0" y="14288"/>
                    </a:moveTo>
                    <a:cubicBezTo>
                      <a:pt x="292894" y="172641"/>
                      <a:pt x="585788" y="330994"/>
                      <a:pt x="914400" y="328613"/>
                    </a:cubicBezTo>
                    <a:cubicBezTo>
                      <a:pt x="1243013" y="326232"/>
                      <a:pt x="1607344" y="163116"/>
                      <a:pt x="1971675" y="0"/>
                    </a:cubicBezTo>
                  </a:path>
                </a:pathLst>
              </a:custGeom>
              <a:ln w="57150"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EF80F9-6F72-7F67-F129-09CD7B1B1D64}"/>
                    </a:ext>
                  </a:extLst>
                </p:cNvPr>
                <p:cNvSpPr txBox="1"/>
                <p:nvPr/>
              </p:nvSpPr>
              <p:spPr>
                <a:xfrm>
                  <a:off x="8527502" y="3625929"/>
                  <a:ext cx="3819997" cy="7325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solidFill>
                        <a:schemeClr val="accent1"/>
                      </a:solidFill>
                    </a:rPr>
                    <a:t>= winning the lottery fails exclusion.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1EF80F9-6F72-7F67-F129-09CD7B1B1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7502" y="3625929"/>
                  <a:ext cx="3819997" cy="732573"/>
                </a:xfrm>
                <a:prstGeom prst="rect">
                  <a:avLst/>
                </a:prstGeom>
                <a:blipFill>
                  <a:blip r:embed="rId9"/>
                  <a:stretch>
                    <a:fillRect l="-1656" t="-5085" b="-13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9344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65D0-B0D2-48F6-4093-7940CB15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828A6-319E-56F4-0715-54C6A88C8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slightly different notation for what we’ve already seen</a:t>
            </a:r>
          </a:p>
        </p:txBody>
      </p:sp>
    </p:spTree>
    <p:extLst>
      <p:ext uri="{BB962C8B-B14F-4D97-AF65-F5344CB8AC3E}">
        <p14:creationId xmlns:p14="http://schemas.microsoft.com/office/powerpoint/2010/main" val="3588121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9D2D-838F-5B1E-9B31-D85FC325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class 2</a:t>
            </a:r>
            <a:br>
              <a:rPr lang="en-US" dirty="0"/>
            </a:br>
            <a:r>
              <a:rPr lang="en-US" sz="2000" dirty="0"/>
              <a:t>Observational Effect vs 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AFBD00-DEA9-D843-07EE-036EFBE14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97049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Intuition: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switches from 0 to 1, then hopefully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increases by about b, the ATE.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But everyone’s different: that’s what the error term is for.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AFBD00-DEA9-D843-07EE-036EFBE14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97049"/>
                <a:ext cx="11353800" cy="4351338"/>
              </a:xfrm>
              <a:blipFill>
                <a:blip r:embed="rId2"/>
                <a:stretch>
                  <a:fillRect l="-100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E84EF-F0DC-934F-F148-D96FC8FBA88D}"/>
                  </a:ext>
                </a:extLst>
              </p:cNvPr>
              <p:cNvSpPr txBox="1"/>
              <p:nvPr/>
            </p:nvSpPr>
            <p:spPr>
              <a:xfrm>
                <a:off x="2628900" y="2345275"/>
                <a:ext cx="5238752" cy="58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ATE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E84EF-F0DC-934F-F148-D96FC8FBA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2345275"/>
                <a:ext cx="5238752" cy="588751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E5A2DF-B43D-F9E9-D0E5-2DE115834833}"/>
                  </a:ext>
                </a:extLst>
              </p:cNvPr>
              <p:cNvSpPr txBox="1"/>
              <p:nvPr/>
            </p:nvSpPr>
            <p:spPr>
              <a:xfrm>
                <a:off x="3238500" y="2934026"/>
                <a:ext cx="3686175" cy="58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E5A2DF-B43D-F9E9-D0E5-2DE115834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2934026"/>
                <a:ext cx="3686175" cy="588751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9DA98D-5DAD-11FD-A2A2-BD4E4B9355D9}"/>
                  </a:ext>
                </a:extLst>
              </p:cNvPr>
              <p:cNvSpPr txBox="1"/>
              <p:nvPr/>
            </p:nvSpPr>
            <p:spPr>
              <a:xfrm>
                <a:off x="2628900" y="3533794"/>
                <a:ext cx="8886824" cy="58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everything</m:t>
                      </m:r>
                      <m: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else</m:t>
                      </m:r>
                      <m: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=“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” 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9DA98D-5DAD-11FD-A2A2-BD4E4B93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3533794"/>
                <a:ext cx="8886824" cy="588751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06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9D2D-838F-5B1E-9B31-D85FC325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class 2</a:t>
            </a:r>
            <a:br>
              <a:rPr lang="en-US" dirty="0"/>
            </a:br>
            <a:r>
              <a:rPr lang="en-US" sz="2000" dirty="0"/>
              <a:t>Observational Effect vs 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AFBD00-DEA9-D843-07EE-036EFBE14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Claim: </a:t>
                </a:r>
                <a:r>
                  <a:rPr lang="en-US" dirty="0"/>
                  <a:t>If the Obs. Comp.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ATE,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</a:t>
                </a:r>
                <a:r>
                  <a:rPr lang="en-US" b="1" dirty="0"/>
                  <a:t> correlated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=1] 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=0] </m:t>
                    </m:r>
                  </m:oMath>
                </a14:m>
                <a:endParaRPr lang="en-US" sz="2400" dirty="0"/>
              </a:p>
              <a:p>
                <a:r>
                  <a:rPr lang="en-US" sz="2400" b="0" dirty="0">
                    <a:solidFill>
                      <a:schemeClr val="tx1"/>
                    </a:solidFill>
                  </a:rPr>
                  <a:t>                 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 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 </m:t>
                            </m:r>
                          </m:e>
                        </m:d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               =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|"/>
                        <m:endChr m:val="]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AFBD00-DEA9-D843-07EE-036EFBE14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1006" t="-2907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E84EF-F0DC-934F-F148-D96FC8FBA88D}"/>
                  </a:ext>
                </a:extLst>
              </p:cNvPr>
              <p:cNvSpPr txBox="1"/>
              <p:nvPr/>
            </p:nvSpPr>
            <p:spPr>
              <a:xfrm>
                <a:off x="2628900" y="2345275"/>
                <a:ext cx="5238752" cy="58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ATE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E84EF-F0DC-934F-F148-D96FC8FBA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2345275"/>
                <a:ext cx="5238752" cy="588751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E5A2DF-B43D-F9E9-D0E5-2DE115834833}"/>
                  </a:ext>
                </a:extLst>
              </p:cNvPr>
              <p:cNvSpPr txBox="1"/>
              <p:nvPr/>
            </p:nvSpPr>
            <p:spPr>
              <a:xfrm>
                <a:off x="3238500" y="2934026"/>
                <a:ext cx="3686175" cy="58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E5A2DF-B43D-F9E9-D0E5-2DE115834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2934026"/>
                <a:ext cx="3686175" cy="588751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9DA98D-5DAD-11FD-A2A2-BD4E4B9355D9}"/>
                  </a:ext>
                </a:extLst>
              </p:cNvPr>
              <p:cNvSpPr txBox="1"/>
              <p:nvPr/>
            </p:nvSpPr>
            <p:spPr>
              <a:xfrm>
                <a:off x="2628900" y="3533794"/>
                <a:ext cx="8886824" cy="58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everything</m:t>
                      </m:r>
                      <m: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else</m:t>
                      </m:r>
                      <m: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=“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” 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9DA98D-5DAD-11FD-A2A2-BD4E4B93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3533794"/>
                <a:ext cx="8886824" cy="588751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26E73A6-A4D9-8FA8-507A-4D8F2D15FB4E}"/>
              </a:ext>
            </a:extLst>
          </p:cNvPr>
          <p:cNvSpPr txBox="1"/>
          <p:nvPr/>
        </p:nvSpPr>
        <p:spPr>
          <a:xfrm>
            <a:off x="4843463" y="6049238"/>
            <a:ext cx="110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5F8CB3-2D3E-D8EA-2BE6-CBC7AAED45F0}"/>
                  </a:ext>
                </a:extLst>
              </p:cNvPr>
              <p:cNvSpPr txBox="1"/>
              <p:nvPr/>
            </p:nvSpPr>
            <p:spPr>
              <a:xfrm>
                <a:off x="5829300" y="6098450"/>
                <a:ext cx="4814887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6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5F8CB3-2D3E-D8EA-2BE6-CBC7AAED4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00" y="6098450"/>
                <a:ext cx="4814887" cy="424796"/>
              </a:xfrm>
              <a:prstGeom prst="rect">
                <a:avLst/>
              </a:prstGeom>
              <a:blipFill>
                <a:blip r:embed="rId6"/>
                <a:stretch>
                  <a:fillRect l="-1050"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E40B1F7-6A40-3081-3378-C98DD32DA4D9}"/>
              </a:ext>
            </a:extLst>
          </p:cNvPr>
          <p:cNvSpPr txBox="1"/>
          <p:nvPr/>
        </p:nvSpPr>
        <p:spPr>
          <a:xfrm>
            <a:off x="2057398" y="5169364"/>
            <a:ext cx="1985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Obs. Comp.</a:t>
            </a:r>
          </a:p>
        </p:txBody>
      </p:sp>
    </p:spTree>
    <p:extLst>
      <p:ext uri="{BB962C8B-B14F-4D97-AF65-F5344CB8AC3E}">
        <p14:creationId xmlns:p14="http://schemas.microsoft.com/office/powerpoint/2010/main" val="144302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9D2D-838F-5B1E-9B31-D85FC325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class 2</a:t>
            </a:r>
            <a:br>
              <a:rPr lang="en-US" dirty="0"/>
            </a:br>
            <a:r>
              <a:rPr lang="en-US" sz="2000" dirty="0"/>
              <a:t>Observational Effect vs 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AFBD00-DEA9-D843-07EE-036EFBE14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97049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Conclusion: all the “selection on treatment/levels” stuff we were worried about earlier can be written as:</a:t>
                </a:r>
              </a:p>
              <a:p>
                <a:pPr marL="0" indent="0" algn="ctr">
                  <a:buNone/>
                </a:pPr>
                <a:r>
                  <a:rPr lang="en-US" sz="3600" b="1" dirty="0">
                    <a:solidFill>
                      <a:schemeClr val="accent1"/>
                    </a:solidFill>
                  </a:rPr>
                  <a:t>Concern: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are correlated.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AFBD00-DEA9-D843-07EE-036EFBE14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97049"/>
                <a:ext cx="11353800" cy="4351338"/>
              </a:xfrm>
              <a:blipFill>
                <a:blip r:embed="rId2"/>
                <a:stretch>
                  <a:fillRect l="-100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E84EF-F0DC-934F-F148-D96FC8FBA88D}"/>
                  </a:ext>
                </a:extLst>
              </p:cNvPr>
              <p:cNvSpPr txBox="1"/>
              <p:nvPr/>
            </p:nvSpPr>
            <p:spPr>
              <a:xfrm>
                <a:off x="2628900" y="2345275"/>
                <a:ext cx="5238752" cy="58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ATE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9E84EF-F0DC-934F-F148-D96FC8FBA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2345275"/>
                <a:ext cx="5238752" cy="588751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E5A2DF-B43D-F9E9-D0E5-2DE115834833}"/>
                  </a:ext>
                </a:extLst>
              </p:cNvPr>
              <p:cNvSpPr txBox="1"/>
              <p:nvPr/>
            </p:nvSpPr>
            <p:spPr>
              <a:xfrm>
                <a:off x="3238500" y="2934026"/>
                <a:ext cx="3686175" cy="58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E5A2DF-B43D-F9E9-D0E5-2DE115834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2934026"/>
                <a:ext cx="3686175" cy="588751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9DA98D-5DAD-11FD-A2A2-BD4E4B9355D9}"/>
                  </a:ext>
                </a:extLst>
              </p:cNvPr>
              <p:cNvSpPr txBox="1"/>
              <p:nvPr/>
            </p:nvSpPr>
            <p:spPr>
              <a:xfrm>
                <a:off x="2628900" y="3533794"/>
                <a:ext cx="8886824" cy="58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everything</m:t>
                      </m:r>
                      <m: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else</m:t>
                      </m:r>
                      <m: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=“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” 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9DA98D-5DAD-11FD-A2A2-BD4E4B93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3533794"/>
                <a:ext cx="8886824" cy="588751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F684215-4F69-7A85-91D8-7E1F78467AB7}"/>
              </a:ext>
            </a:extLst>
          </p:cNvPr>
          <p:cNvSpPr txBox="1"/>
          <p:nvPr/>
        </p:nvSpPr>
        <p:spPr>
          <a:xfrm>
            <a:off x="4662488" y="5931580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person j treated?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A5FCC-0091-A53B-4A83-B1B68C9C8466}"/>
              </a:ext>
            </a:extLst>
          </p:cNvPr>
          <p:cNvSpPr txBox="1"/>
          <p:nvPr/>
        </p:nvSpPr>
        <p:spPr>
          <a:xfrm>
            <a:off x="6348413" y="593158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How much does person j deviate from “average”?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EE5AF-2341-8DE3-394E-B37BFC68905E}"/>
              </a:ext>
            </a:extLst>
          </p:cNvPr>
          <p:cNvSpPr txBox="1"/>
          <p:nvPr/>
        </p:nvSpPr>
        <p:spPr>
          <a:xfrm>
            <a:off x="10372725" y="5192916"/>
            <a:ext cx="1714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This is not always a more helpful way to write it, but it will be today!</a:t>
            </a:r>
          </a:p>
        </p:txBody>
      </p:sp>
    </p:spTree>
    <p:extLst>
      <p:ext uri="{BB962C8B-B14F-4D97-AF65-F5344CB8AC3E}">
        <p14:creationId xmlns:p14="http://schemas.microsoft.com/office/powerpoint/2010/main" val="1822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6062-08C7-ADB2-7DCB-DEC35A0E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5B3E6-B30D-3307-ED32-B0FAC4CA1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Mary and Isaac are moving office hours to “by appointment”</a:t>
            </a:r>
          </a:p>
          <a:p>
            <a:pPr lvl="1"/>
            <a:r>
              <a:rPr lang="en-US" dirty="0"/>
              <a:t>Not because we don’t want to see you, just because no one is coming and it doesn’t seem efficient to have standing OH.</a:t>
            </a:r>
          </a:p>
          <a:p>
            <a:r>
              <a:rPr lang="en-US" b="1" dirty="0">
                <a:solidFill>
                  <a:schemeClr val="accent1"/>
                </a:solidFill>
              </a:rPr>
              <a:t>Please please please </a:t>
            </a:r>
            <a:r>
              <a:rPr lang="en-US" dirty="0">
                <a:solidFill>
                  <a:schemeClr val="accent1"/>
                </a:solidFill>
              </a:rPr>
              <a:t>reach out whenever you’d like to chat!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will find a time!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Mary: </a:t>
            </a:r>
            <a:r>
              <a:rPr lang="en-US" dirty="0">
                <a:solidFill>
                  <a:schemeClr val="accent1"/>
                </a:solidFill>
                <a:hlinkClick r:id="rId2"/>
              </a:rPr>
              <a:t>marykw@stanford.edu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Isaac: </a:t>
            </a:r>
            <a:r>
              <a:rPr lang="en-US" dirty="0" err="1">
                <a:solidFill>
                  <a:schemeClr val="accent1"/>
                </a:solidFill>
              </a:rPr>
              <a:t>s</a:t>
            </a:r>
            <a:r>
              <a:rPr lang="en-US" dirty="0" err="1">
                <a:solidFill>
                  <a:schemeClr val="accent1"/>
                </a:solidFill>
                <a:hlinkClick r:id="rId3"/>
              </a:rPr>
              <a:t>orkin@stanford.edu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242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D7A8-BD60-0387-5840-1DC3F0D8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71A3-C2DC-9B98-E21B-FCEFAC145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some math!</a:t>
            </a:r>
          </a:p>
        </p:txBody>
      </p:sp>
    </p:spTree>
    <p:extLst>
      <p:ext uri="{BB962C8B-B14F-4D97-AF65-F5344CB8AC3E}">
        <p14:creationId xmlns:p14="http://schemas.microsoft.com/office/powerpoint/2010/main" val="2797735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A2C8-61C9-D1C6-D692-04F76FD5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 with an instrumental variable?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AD7FA-F1D8-257F-9129-DAAAC9CA6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Question: What did we do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           (random)?</a:t>
                </a:r>
              </a:p>
              <a:p>
                <a:endParaRPr lang="en-US" dirty="0"/>
              </a:p>
              <a:p>
                <a:r>
                  <a:rPr lang="en-US" dirty="0"/>
                  <a:t>Answer: Local Average Treatment Effects (LATE)!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AD7FA-F1D8-257F-9129-DAAAC9CA6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56C3D1-AD2D-1151-5405-D75DD29C1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2" t="6679" r="10267" b="6847"/>
          <a:stretch/>
        </p:blipFill>
        <p:spPr>
          <a:xfrm>
            <a:off x="6636362" y="1825625"/>
            <a:ext cx="576263" cy="4137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26927B-B027-8C6C-47A1-7F9A698BA40A}"/>
                  </a:ext>
                </a:extLst>
              </p:cNvPr>
              <p:cNvSpPr txBox="1"/>
              <p:nvPr/>
            </p:nvSpPr>
            <p:spPr>
              <a:xfrm>
                <a:off x="1533868" y="3777289"/>
                <a:ext cx="6709661" cy="1147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𝐿𝐴𝑇𝐸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26927B-B027-8C6C-47A1-7F9A698BA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868" y="3777289"/>
                <a:ext cx="6709661" cy="1147109"/>
              </a:xfrm>
              <a:prstGeom prst="rect">
                <a:avLst/>
              </a:prstGeom>
              <a:blipFill>
                <a:blip r:embed="rId4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592220A-A5BB-B641-0389-76F44E83ED77}"/>
              </a:ext>
            </a:extLst>
          </p:cNvPr>
          <p:cNvGrpSpPr/>
          <p:nvPr/>
        </p:nvGrpSpPr>
        <p:grpSpPr>
          <a:xfrm>
            <a:off x="8155600" y="3126163"/>
            <a:ext cx="3661525" cy="2554111"/>
            <a:chOff x="7212625" y="3201367"/>
            <a:chExt cx="3661525" cy="25541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619E16-5001-F6C3-1C50-60E5E7DCBBD6}"/>
                </a:ext>
              </a:extLst>
            </p:cNvPr>
            <p:cNvGrpSpPr/>
            <p:nvPr/>
          </p:nvGrpSpPr>
          <p:grpSpPr>
            <a:xfrm>
              <a:off x="7885218" y="3201367"/>
              <a:ext cx="2988932" cy="1077816"/>
              <a:chOff x="6290721" y="3251020"/>
              <a:chExt cx="2988932" cy="107781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F62397-9039-B690-CF24-FCE2BF7DED10}"/>
                  </a:ext>
                </a:extLst>
              </p:cNvPr>
              <p:cNvSpPr txBox="1"/>
              <p:nvPr/>
            </p:nvSpPr>
            <p:spPr>
              <a:xfrm>
                <a:off x="6493592" y="3329039"/>
                <a:ext cx="2786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Effect of</a:t>
                </a:r>
                <a:endParaRPr lang="en-US" sz="2000" dirty="0"/>
              </a:p>
              <a:p>
                <a:r>
                  <a:rPr lang="en-US" sz="2400" dirty="0"/>
                  <a:t>    on </a:t>
                </a:r>
              </a:p>
            </p:txBody>
          </p:sp>
          <p:sp>
            <p:nvSpPr>
              <p:cNvPr id="8" name="Double Bracket 7">
                <a:extLst>
                  <a:ext uri="{FF2B5EF4-FFF2-40B4-BE49-F238E27FC236}">
                    <a16:creationId xmlns:a16="http://schemas.microsoft.com/office/drawing/2014/main" id="{783697C8-5068-852F-3EE1-A64FCA65BB07}"/>
                  </a:ext>
                </a:extLst>
              </p:cNvPr>
              <p:cNvSpPr/>
              <p:nvPr/>
            </p:nvSpPr>
            <p:spPr>
              <a:xfrm>
                <a:off x="6290721" y="3251020"/>
                <a:ext cx="2298403" cy="1077816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822CCB73-E16C-D8D1-F8CA-111135E0C4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52" t="6679" r="10267" b="6847"/>
              <a:stretch/>
            </p:blipFill>
            <p:spPr>
              <a:xfrm>
                <a:off x="7719154" y="3329039"/>
                <a:ext cx="553824" cy="39761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CE63B597-9F88-9CA9-5AA0-33D85CA1D2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7430" y="3656633"/>
                <a:ext cx="647788" cy="648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21E088-4605-E79E-D3C8-31A5714EE2CC}"/>
                </a:ext>
              </a:extLst>
            </p:cNvPr>
            <p:cNvGrpSpPr/>
            <p:nvPr/>
          </p:nvGrpSpPr>
          <p:grpSpPr>
            <a:xfrm>
              <a:off x="7906722" y="4677662"/>
              <a:ext cx="2967428" cy="1077816"/>
              <a:chOff x="9224572" y="4337718"/>
              <a:chExt cx="2967428" cy="107781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49E084-1AE2-B014-4728-8A1AA1F8CC0B}"/>
                  </a:ext>
                </a:extLst>
              </p:cNvPr>
              <p:cNvSpPr txBox="1"/>
              <p:nvPr/>
            </p:nvSpPr>
            <p:spPr>
              <a:xfrm>
                <a:off x="9405939" y="4438022"/>
                <a:ext cx="2786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Effect of</a:t>
                </a:r>
                <a:endParaRPr lang="en-US" sz="2000" dirty="0"/>
              </a:p>
              <a:p>
                <a:r>
                  <a:rPr lang="en-US" sz="2400" dirty="0"/>
                  <a:t>    on </a:t>
                </a:r>
              </a:p>
            </p:txBody>
          </p:sp>
          <p:pic>
            <p:nvPicPr>
              <p:cNvPr id="12" name="Content Placeholder 4">
                <a:extLst>
                  <a:ext uri="{FF2B5EF4-FFF2-40B4-BE49-F238E27FC236}">
                    <a16:creationId xmlns:a16="http://schemas.microsoft.com/office/drawing/2014/main" id="{A6E44027-6375-9FA6-06D6-80BBE9A38D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52" t="6679" r="10267" b="6847"/>
              <a:stretch/>
            </p:blipFill>
            <p:spPr>
              <a:xfrm>
                <a:off x="10697688" y="4438022"/>
                <a:ext cx="553824" cy="39761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Picture 12" descr="Page 12 | Mortarboard Cap Images - Free Download on Freepik">
                <a:extLst>
                  <a:ext uri="{FF2B5EF4-FFF2-40B4-BE49-F238E27FC236}">
                    <a16:creationId xmlns:a16="http://schemas.microsoft.com/office/drawing/2014/main" id="{C796A46A-18C9-39F3-B1E5-1786B92396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3024">
                <a:off x="10100513" y="4817849"/>
                <a:ext cx="526944" cy="527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Double Bracket 13">
                <a:extLst>
                  <a:ext uri="{FF2B5EF4-FFF2-40B4-BE49-F238E27FC236}">
                    <a16:creationId xmlns:a16="http://schemas.microsoft.com/office/drawing/2014/main" id="{729EAA44-4B7B-98F3-79D2-9829D5AEC0B3}"/>
                  </a:ext>
                </a:extLst>
              </p:cNvPr>
              <p:cNvSpPr/>
              <p:nvPr/>
            </p:nvSpPr>
            <p:spPr>
              <a:xfrm>
                <a:off x="9224572" y="4337718"/>
                <a:ext cx="2298403" cy="1077816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FA66AE-896A-2114-BC01-100C6E8FED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2625" y="4414120"/>
              <a:ext cx="3661525" cy="23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319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A2C8-61C9-D1C6-D692-04F76FD5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 with an instrumental variable?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AD7FA-F1D8-257F-9129-DAAAC9CA6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Question: What do we do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(instrumental variable)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Answer: Local Average Treatment Effects (LATE)!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Follow-up Questions: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Why does that still work?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Why did we need these particular assumptions?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AD7FA-F1D8-257F-9129-DAAAC9CA6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26927B-B027-8C6C-47A1-7F9A698BA40A}"/>
                  </a:ext>
                </a:extLst>
              </p:cNvPr>
              <p:cNvSpPr txBox="1"/>
              <p:nvPr/>
            </p:nvSpPr>
            <p:spPr>
              <a:xfrm>
                <a:off x="1533868" y="3777289"/>
                <a:ext cx="6709661" cy="1147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𝐿𝐴𝑇𝐸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26927B-B027-8C6C-47A1-7F9A698BA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868" y="3777289"/>
                <a:ext cx="6709661" cy="1147109"/>
              </a:xfrm>
              <a:prstGeom prst="rect">
                <a:avLst/>
              </a:prstGeom>
              <a:blipFill>
                <a:blip r:embed="rId3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592220A-A5BB-B641-0389-76F44E83ED77}"/>
              </a:ext>
            </a:extLst>
          </p:cNvPr>
          <p:cNvGrpSpPr/>
          <p:nvPr/>
        </p:nvGrpSpPr>
        <p:grpSpPr>
          <a:xfrm>
            <a:off x="8155600" y="3126162"/>
            <a:ext cx="3661525" cy="2591310"/>
            <a:chOff x="7212625" y="3201366"/>
            <a:chExt cx="3661525" cy="25913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619E16-5001-F6C3-1C50-60E5E7DCBBD6}"/>
                </a:ext>
              </a:extLst>
            </p:cNvPr>
            <p:cNvGrpSpPr/>
            <p:nvPr/>
          </p:nvGrpSpPr>
          <p:grpSpPr>
            <a:xfrm>
              <a:off x="7885218" y="3201366"/>
              <a:ext cx="2988932" cy="1090595"/>
              <a:chOff x="6290721" y="3251019"/>
              <a:chExt cx="2988932" cy="10905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5F62397-9039-B690-CF24-FCE2BF7DED10}"/>
                      </a:ext>
                    </a:extLst>
                  </p:cNvPr>
                  <p:cNvSpPr txBox="1"/>
                  <p:nvPr/>
                </p:nvSpPr>
                <p:spPr>
                  <a:xfrm>
                    <a:off x="6493592" y="3329039"/>
                    <a:ext cx="2786061" cy="860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Effect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a14:m>
                    <a:endParaRPr lang="en-US" sz="2000" b="1" dirty="0"/>
                  </a:p>
                  <a:p>
                    <a:r>
                      <a:rPr lang="en-US" sz="2400" dirty="0"/>
                      <a:t>    on 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5F62397-9039-B690-CF24-FCE2BF7DED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3592" y="3329039"/>
                    <a:ext cx="2786061" cy="86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67" t="-4348" b="-144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Double Bracket 7">
                <a:extLst>
                  <a:ext uri="{FF2B5EF4-FFF2-40B4-BE49-F238E27FC236}">
                    <a16:creationId xmlns:a16="http://schemas.microsoft.com/office/drawing/2014/main" id="{783697C8-5068-852F-3EE1-A64FCA65BB07}"/>
                  </a:ext>
                </a:extLst>
              </p:cNvPr>
              <p:cNvSpPr/>
              <p:nvPr/>
            </p:nvSpPr>
            <p:spPr>
              <a:xfrm>
                <a:off x="6290721" y="3251019"/>
                <a:ext cx="1958871" cy="1090595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CE63B597-9F88-9CA9-5AA0-33D85CA1D2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7430" y="3656633"/>
                <a:ext cx="647788" cy="648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21E088-4605-E79E-D3C8-31A5714EE2CC}"/>
                </a:ext>
              </a:extLst>
            </p:cNvPr>
            <p:cNvGrpSpPr/>
            <p:nvPr/>
          </p:nvGrpSpPr>
          <p:grpSpPr>
            <a:xfrm>
              <a:off x="7906723" y="4677661"/>
              <a:ext cx="2967427" cy="1115015"/>
              <a:chOff x="9224573" y="4337717"/>
              <a:chExt cx="2967427" cy="1115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F49E084-1AE2-B014-4728-8A1AA1F8CC0B}"/>
                      </a:ext>
                    </a:extLst>
                  </p:cNvPr>
                  <p:cNvSpPr txBox="1"/>
                  <p:nvPr/>
                </p:nvSpPr>
                <p:spPr>
                  <a:xfrm>
                    <a:off x="9405939" y="4438022"/>
                    <a:ext cx="2786061" cy="89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Effect of</a:t>
                    </a:r>
                    <a:r>
                      <a:rPr lang="en-US" sz="2800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a14:m>
                    <a:endParaRPr lang="en-US" sz="2000" b="1" dirty="0"/>
                  </a:p>
                  <a:p>
                    <a:r>
                      <a:rPr lang="en-US" sz="2400" dirty="0"/>
                      <a:t>    on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F49E084-1AE2-B014-4728-8A1AA1F8C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5939" y="4438022"/>
                    <a:ext cx="2786061" cy="89255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67" t="-1408" b="-140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3" name="Picture 12" descr="Page 12 | Mortarboard Cap Images - Free Download on Freepik">
                <a:extLst>
                  <a:ext uri="{FF2B5EF4-FFF2-40B4-BE49-F238E27FC236}">
                    <a16:creationId xmlns:a16="http://schemas.microsoft.com/office/drawing/2014/main" id="{C796A46A-18C9-39F3-B1E5-1786B92396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3024">
                <a:off x="10100513" y="4817849"/>
                <a:ext cx="526944" cy="527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Double Bracket 13">
                <a:extLst>
                  <a:ext uri="{FF2B5EF4-FFF2-40B4-BE49-F238E27FC236}">
                    <a16:creationId xmlns:a16="http://schemas.microsoft.com/office/drawing/2014/main" id="{729EAA44-4B7B-98F3-79D2-9829D5AEC0B3}"/>
                  </a:ext>
                </a:extLst>
              </p:cNvPr>
              <p:cNvSpPr/>
              <p:nvPr/>
            </p:nvSpPr>
            <p:spPr>
              <a:xfrm>
                <a:off x="9224573" y="4337717"/>
                <a:ext cx="1937366" cy="1115015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FA66AE-896A-2114-BC01-100C6E8FED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2625" y="4426898"/>
              <a:ext cx="3198200" cy="110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35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4EE8-C04F-7CE0-07CA-295406A6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947"/>
            <a:ext cx="10515600" cy="1325563"/>
          </a:xfrm>
        </p:spPr>
        <p:txBody>
          <a:bodyPr/>
          <a:lstStyle/>
          <a:p>
            <a:r>
              <a:rPr lang="en-US" dirty="0"/>
              <a:t>Some Math!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 = 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  <a:blipFill>
                <a:blip r:embed="rId2"/>
                <a:stretch>
                  <a:fillRect l="-1086" t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3CE-A1D0-92ED-5B79-476B8D236CA3}"/>
                  </a:ext>
                </a:extLst>
              </p:cNvPr>
              <p:cNvSpPr txBox="1"/>
              <p:nvPr/>
            </p:nvSpPr>
            <p:spPr>
              <a:xfrm>
                <a:off x="1344028" y="2267652"/>
                <a:ext cx="6272212" cy="659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3CE-A1D0-92ED-5B79-476B8D23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28" y="2267652"/>
                <a:ext cx="6272212" cy="659604"/>
              </a:xfrm>
              <a:prstGeom prst="rect">
                <a:avLst/>
              </a:prstGeom>
              <a:blipFill>
                <a:blip r:embed="rId3"/>
                <a:stretch>
                  <a:fillRect l="-2424" t="-5660"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673095B-F399-864F-2B14-1987B0CD704B}"/>
              </a:ext>
            </a:extLst>
          </p:cNvPr>
          <p:cNvGrpSpPr/>
          <p:nvPr/>
        </p:nvGrpSpPr>
        <p:grpSpPr>
          <a:xfrm>
            <a:off x="1998617" y="2912795"/>
            <a:ext cx="662860" cy="888773"/>
            <a:chOff x="2411952" y="3459781"/>
            <a:chExt cx="662860" cy="888773"/>
          </a:xfrm>
        </p:grpSpPr>
        <p:pic>
          <p:nvPicPr>
            <p:cNvPr id="7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7027FE1D-BB15-110A-E1AC-632DBAC41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952" y="3688950"/>
              <a:ext cx="662860" cy="659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CB85FDD-89AA-5C57-8CAE-3857B8450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382" y="3459781"/>
              <a:ext cx="163710" cy="3380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B4DD94-60D4-6D7E-A1F4-B16BA564ADEC}"/>
              </a:ext>
            </a:extLst>
          </p:cNvPr>
          <p:cNvGrpSpPr/>
          <p:nvPr/>
        </p:nvGrpSpPr>
        <p:grpSpPr>
          <a:xfrm>
            <a:off x="3158087" y="2927256"/>
            <a:ext cx="839511" cy="874312"/>
            <a:chOff x="3571422" y="3474242"/>
            <a:chExt cx="839511" cy="87431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5040F0-7ED6-F653-5CC6-23AF265AB679}"/>
                </a:ext>
              </a:extLst>
            </p:cNvPr>
            <p:cNvGrpSpPr/>
            <p:nvPr/>
          </p:nvGrpSpPr>
          <p:grpSpPr>
            <a:xfrm>
              <a:off x="3571422" y="3688950"/>
              <a:ext cx="839511" cy="659604"/>
              <a:chOff x="3522031" y="3520386"/>
              <a:chExt cx="839511" cy="659604"/>
            </a:xfrm>
          </p:grpSpPr>
          <p:pic>
            <p:nvPicPr>
              <p:cNvPr id="12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84368C26-57F5-204C-18DF-7430185394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031" y="3520386"/>
                <a:ext cx="662860" cy="6596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&quot;No&quot; Symbol 14">
                <a:extLst>
                  <a:ext uri="{FF2B5EF4-FFF2-40B4-BE49-F238E27FC236}">
                    <a16:creationId xmlns:a16="http://schemas.microsoft.com/office/drawing/2014/main" id="{39741A87-F0C5-6C16-CDCE-5F05A4B70BE2}"/>
                  </a:ext>
                </a:extLst>
              </p:cNvPr>
              <p:cNvSpPr/>
              <p:nvPr/>
            </p:nvSpPr>
            <p:spPr>
              <a:xfrm>
                <a:off x="3981978" y="3528546"/>
                <a:ext cx="379564" cy="328626"/>
              </a:xfrm>
              <a:prstGeom prst="noSmoking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8591C74-9F36-005D-24DE-9691177C0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3111" y="3474242"/>
              <a:ext cx="138258" cy="3871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ACE505B-4006-C68D-7A8C-15F9F4A73589}"/>
              </a:ext>
            </a:extLst>
          </p:cNvPr>
          <p:cNvGrpSpPr/>
          <p:nvPr/>
        </p:nvGrpSpPr>
        <p:grpSpPr>
          <a:xfrm>
            <a:off x="4365438" y="2895989"/>
            <a:ext cx="755824" cy="913739"/>
            <a:chOff x="4778773" y="3442975"/>
            <a:chExt cx="755824" cy="91373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2CD201-EE0E-F78D-77B4-AD7A608E8D59}"/>
                </a:ext>
              </a:extLst>
            </p:cNvPr>
            <p:cNvGrpSpPr/>
            <p:nvPr/>
          </p:nvGrpSpPr>
          <p:grpSpPr>
            <a:xfrm>
              <a:off x="4778773" y="3697110"/>
              <a:ext cx="755824" cy="659604"/>
              <a:chOff x="1179344" y="6154471"/>
              <a:chExt cx="551061" cy="480908"/>
            </a:xfrm>
          </p:grpSpPr>
          <p:pic>
            <p:nvPicPr>
              <p:cNvPr id="8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4C485FDD-5315-A548-365C-8664EC1B57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9344" y="6154471"/>
                <a:ext cx="483282" cy="480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E7B3D95F-B607-CACF-5A5F-5ACF9D1CE8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3024">
                <a:off x="1469907" y="6154471"/>
                <a:ext cx="260498" cy="25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2116E1-49E7-1E7E-4B18-C1F40408E5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0900" y="3442975"/>
              <a:ext cx="138258" cy="3871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46E457-1670-AB2D-8972-94128A2C1546}"/>
              </a:ext>
            </a:extLst>
          </p:cNvPr>
          <p:cNvGrpSpPr/>
          <p:nvPr/>
        </p:nvGrpSpPr>
        <p:grpSpPr>
          <a:xfrm>
            <a:off x="5431716" y="2890171"/>
            <a:ext cx="839511" cy="919557"/>
            <a:chOff x="5845051" y="3437157"/>
            <a:chExt cx="839511" cy="919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506425-7117-1F12-8715-105392F7C5B4}"/>
                </a:ext>
              </a:extLst>
            </p:cNvPr>
            <p:cNvGrpSpPr/>
            <p:nvPr/>
          </p:nvGrpSpPr>
          <p:grpSpPr>
            <a:xfrm>
              <a:off x="5845051" y="3697110"/>
              <a:ext cx="839511" cy="659604"/>
              <a:chOff x="3522031" y="3520386"/>
              <a:chExt cx="839511" cy="659604"/>
            </a:xfrm>
          </p:grpSpPr>
          <p:pic>
            <p:nvPicPr>
              <p:cNvPr id="18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AFEBD426-CA26-26F0-9C5C-D44A117DFF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031" y="3520386"/>
                <a:ext cx="662860" cy="6596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&quot;No&quot; Symbol 18">
                <a:extLst>
                  <a:ext uri="{FF2B5EF4-FFF2-40B4-BE49-F238E27FC236}">
                    <a16:creationId xmlns:a16="http://schemas.microsoft.com/office/drawing/2014/main" id="{A628FBB8-8AC7-3532-8733-1E6457E40871}"/>
                  </a:ext>
                </a:extLst>
              </p:cNvPr>
              <p:cNvSpPr/>
              <p:nvPr/>
            </p:nvSpPr>
            <p:spPr>
              <a:xfrm>
                <a:off x="3981978" y="3528546"/>
                <a:ext cx="379564" cy="328626"/>
              </a:xfrm>
              <a:prstGeom prst="noSmoking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5D37D1-8826-E62B-7367-5CD04DEC23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8317" y="3437157"/>
              <a:ext cx="138258" cy="3871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A91574-552A-19B2-99C0-CBE81EBCEB3A}"/>
              </a:ext>
            </a:extLst>
          </p:cNvPr>
          <p:cNvGrpSpPr/>
          <p:nvPr/>
        </p:nvGrpSpPr>
        <p:grpSpPr>
          <a:xfrm>
            <a:off x="6604176" y="2927256"/>
            <a:ext cx="481707" cy="766721"/>
            <a:chOff x="7017511" y="3474242"/>
            <a:chExt cx="481707" cy="766721"/>
          </a:xfrm>
        </p:grpSpPr>
        <p:pic>
          <p:nvPicPr>
            <p:cNvPr id="14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46222AF0-1C34-C51D-83F6-F8291689D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3144">
              <a:off x="7017511" y="3761623"/>
              <a:ext cx="481707" cy="47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730464D-148D-E692-75E1-0DA050C7647E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7144509" y="3474242"/>
              <a:ext cx="134963" cy="2883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B083A5-85A0-E2E5-FA7B-3B4A77C1473F}"/>
                  </a:ext>
                </a:extLst>
              </p:cNvPr>
              <p:cNvSpPr txBox="1"/>
              <p:nvPr/>
            </p:nvSpPr>
            <p:spPr>
              <a:xfrm>
                <a:off x="1344028" y="4065081"/>
                <a:ext cx="8475685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B083A5-85A0-E2E5-FA7B-3B4A77C14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28" y="4065081"/>
                <a:ext cx="8475685" cy="588751"/>
              </a:xfrm>
              <a:prstGeom prst="rect">
                <a:avLst/>
              </a:prstGeom>
              <a:blipFill>
                <a:blip r:embed="rId6"/>
                <a:stretch>
                  <a:fillRect l="-1345" t="-6383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BF31DB15-15F2-1349-F710-DEB27D6A60B2}"/>
              </a:ext>
            </a:extLst>
          </p:cNvPr>
          <p:cNvGrpSpPr/>
          <p:nvPr/>
        </p:nvGrpSpPr>
        <p:grpSpPr>
          <a:xfrm>
            <a:off x="7616240" y="1022344"/>
            <a:ext cx="3364244" cy="3045182"/>
            <a:chOff x="7745551" y="1578633"/>
            <a:chExt cx="3364244" cy="3045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74E61E3-2F19-3370-5852-B6242EABBBEB}"/>
                    </a:ext>
                  </a:extLst>
                </p:cNvPr>
                <p:cNvSpPr txBox="1"/>
                <p:nvPr/>
              </p:nvSpPr>
              <p:spPr>
                <a:xfrm>
                  <a:off x="7745551" y="1578633"/>
                  <a:ext cx="3364244" cy="1599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rgbClr val="7030A0"/>
                      </a:solidFill>
                    </a:rPr>
                    <a:t>This means that we take the average over those in the treatment group. (Those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2400" dirty="0">
                      <a:solidFill>
                        <a:srgbClr val="7030A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74E61E3-2F19-3370-5852-B6242EABBB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551" y="1578633"/>
                  <a:ext cx="3364244" cy="1599412"/>
                </a:xfrm>
                <a:prstGeom prst="rect">
                  <a:avLst/>
                </a:prstGeom>
                <a:blipFill>
                  <a:blip r:embed="rId7"/>
                  <a:stretch>
                    <a:fillRect l="-1880" t="-3150" r="-4135" b="-55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FA6AF32-E5E4-8489-B9D0-AB1AC0A68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4066" y="3178045"/>
              <a:ext cx="321214" cy="144577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76AFEBC-A7B5-DBB3-60EA-F5B5D0D547C5}"/>
                  </a:ext>
                </a:extLst>
              </p:cNvPr>
              <p:cNvSpPr txBox="1"/>
              <p:nvPr/>
            </p:nvSpPr>
            <p:spPr>
              <a:xfrm>
                <a:off x="9509490" y="3158284"/>
                <a:ext cx="2357437" cy="2397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/>
                    </a:solidFill>
                  </a:rPr>
                  <a:t>By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independence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 and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exclusion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, conditioning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 only affects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, but not the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76AFEBC-A7B5-DBB3-60EA-F5B5D0D54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90" y="3158284"/>
                <a:ext cx="2357437" cy="2397579"/>
              </a:xfrm>
              <a:prstGeom prst="rect">
                <a:avLst/>
              </a:prstGeom>
              <a:blipFill>
                <a:blip r:embed="rId8"/>
                <a:stretch>
                  <a:fillRect l="-3743" t="-2105" r="-3743"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49E42679-B6CF-91F7-0CE8-C9B1B502AD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52" t="6679" r="10267" b="6847"/>
          <a:stretch/>
        </p:blipFill>
        <p:spPr>
          <a:xfrm>
            <a:off x="10664425" y="2170481"/>
            <a:ext cx="480300" cy="3448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EED49AD-A14A-51AD-6C17-4C82A8466FF7}"/>
                  </a:ext>
                </a:extLst>
              </p:cNvPr>
              <p:cNvSpPr txBox="1"/>
              <p:nvPr/>
            </p:nvSpPr>
            <p:spPr>
              <a:xfrm>
                <a:off x="3885078" y="4749280"/>
                <a:ext cx="6900609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EED49AD-A14A-51AD-6C17-4C82A8466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78" y="4749280"/>
                <a:ext cx="6900609" cy="588751"/>
              </a:xfrm>
              <a:prstGeom prst="rect">
                <a:avLst/>
              </a:prstGeom>
              <a:blipFill>
                <a:blip r:embed="rId10"/>
                <a:stretch>
                  <a:fillRect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B3D024A-4AF1-A1FA-2901-7F95E7B160B0}"/>
              </a:ext>
            </a:extLst>
          </p:cNvPr>
          <p:cNvGrpSpPr/>
          <p:nvPr/>
        </p:nvGrpSpPr>
        <p:grpSpPr>
          <a:xfrm>
            <a:off x="7176160" y="5323874"/>
            <a:ext cx="2537190" cy="1138786"/>
            <a:chOff x="7176160" y="5323874"/>
            <a:chExt cx="2537190" cy="1138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F598939-6957-4B53-5B89-52919628334C}"/>
                    </a:ext>
                  </a:extLst>
                </p:cNvPr>
                <p:cNvSpPr txBox="1"/>
                <p:nvPr/>
              </p:nvSpPr>
              <p:spPr>
                <a:xfrm>
                  <a:off x="7176160" y="5572160"/>
                  <a:ext cx="2537190" cy="890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accent1"/>
                      </a:solidFill>
                    </a:rPr>
                    <a:t> is the value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accent1"/>
                      </a:solidFill>
                    </a:rPr>
                    <a:t> when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F598939-6957-4B53-5B89-529196283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6160" y="5572160"/>
                  <a:ext cx="2537190" cy="890500"/>
                </a:xfrm>
                <a:prstGeom prst="rect">
                  <a:avLst/>
                </a:prstGeom>
                <a:blipFill>
                  <a:blip r:embed="rId11"/>
                  <a:stretch>
                    <a:fillRect t="-4225" r="-4478" b="-11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65930A-3F39-BB1F-E9F8-CF2A2F1B2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6240" y="5323874"/>
              <a:ext cx="138258" cy="3871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53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38" grpId="0"/>
      <p:bldP spid="44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4EE8-C04F-7CE0-07CA-295406A6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947"/>
            <a:ext cx="10515600" cy="1325563"/>
          </a:xfrm>
        </p:spPr>
        <p:txBody>
          <a:bodyPr/>
          <a:lstStyle/>
          <a:p>
            <a:r>
              <a:rPr lang="en-US" dirty="0"/>
              <a:t>Some Math!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 = 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  <a:blipFill>
                <a:blip r:embed="rId2"/>
                <a:stretch>
                  <a:fillRect l="-1086" t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3CE-A1D0-92ED-5B79-476B8D236CA3}"/>
                  </a:ext>
                </a:extLst>
              </p:cNvPr>
              <p:cNvSpPr txBox="1"/>
              <p:nvPr/>
            </p:nvSpPr>
            <p:spPr>
              <a:xfrm>
                <a:off x="1344028" y="2267652"/>
                <a:ext cx="6272212" cy="659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8723CE-A1D0-92ED-5B79-476B8D236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28" y="2267652"/>
                <a:ext cx="6272212" cy="659604"/>
              </a:xfrm>
              <a:prstGeom prst="rect">
                <a:avLst/>
              </a:prstGeom>
              <a:blipFill>
                <a:blip r:embed="rId3"/>
                <a:stretch>
                  <a:fillRect l="-2424" t="-5660" b="-2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673095B-F399-864F-2B14-1987B0CD704B}"/>
              </a:ext>
            </a:extLst>
          </p:cNvPr>
          <p:cNvGrpSpPr/>
          <p:nvPr/>
        </p:nvGrpSpPr>
        <p:grpSpPr>
          <a:xfrm>
            <a:off x="1998617" y="2912795"/>
            <a:ext cx="662860" cy="888773"/>
            <a:chOff x="2411952" y="3459781"/>
            <a:chExt cx="662860" cy="888773"/>
          </a:xfrm>
        </p:grpSpPr>
        <p:pic>
          <p:nvPicPr>
            <p:cNvPr id="7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7027FE1D-BB15-110A-E1AC-632DBAC41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952" y="3688950"/>
              <a:ext cx="662860" cy="659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CB85FDD-89AA-5C57-8CAE-3857B8450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3382" y="3459781"/>
              <a:ext cx="163710" cy="3380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B4DD94-60D4-6D7E-A1F4-B16BA564ADEC}"/>
              </a:ext>
            </a:extLst>
          </p:cNvPr>
          <p:cNvGrpSpPr/>
          <p:nvPr/>
        </p:nvGrpSpPr>
        <p:grpSpPr>
          <a:xfrm>
            <a:off x="3158087" y="2927256"/>
            <a:ext cx="839511" cy="874312"/>
            <a:chOff x="3571422" y="3474242"/>
            <a:chExt cx="839511" cy="87431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5040F0-7ED6-F653-5CC6-23AF265AB679}"/>
                </a:ext>
              </a:extLst>
            </p:cNvPr>
            <p:cNvGrpSpPr/>
            <p:nvPr/>
          </p:nvGrpSpPr>
          <p:grpSpPr>
            <a:xfrm>
              <a:off x="3571422" y="3688950"/>
              <a:ext cx="839511" cy="659604"/>
              <a:chOff x="3522031" y="3520386"/>
              <a:chExt cx="839511" cy="659604"/>
            </a:xfrm>
          </p:grpSpPr>
          <p:pic>
            <p:nvPicPr>
              <p:cNvPr id="12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84368C26-57F5-204C-18DF-7430185394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031" y="3520386"/>
                <a:ext cx="662860" cy="6596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&quot;No&quot; Symbol 14">
                <a:extLst>
                  <a:ext uri="{FF2B5EF4-FFF2-40B4-BE49-F238E27FC236}">
                    <a16:creationId xmlns:a16="http://schemas.microsoft.com/office/drawing/2014/main" id="{39741A87-F0C5-6C16-CDCE-5F05A4B70BE2}"/>
                  </a:ext>
                </a:extLst>
              </p:cNvPr>
              <p:cNvSpPr/>
              <p:nvPr/>
            </p:nvSpPr>
            <p:spPr>
              <a:xfrm>
                <a:off x="3981978" y="3528546"/>
                <a:ext cx="379564" cy="328626"/>
              </a:xfrm>
              <a:prstGeom prst="noSmoking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8591C74-9F36-005D-24DE-9691177C03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3111" y="3474242"/>
              <a:ext cx="138258" cy="3871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ACE505B-4006-C68D-7A8C-15F9F4A73589}"/>
              </a:ext>
            </a:extLst>
          </p:cNvPr>
          <p:cNvGrpSpPr/>
          <p:nvPr/>
        </p:nvGrpSpPr>
        <p:grpSpPr>
          <a:xfrm>
            <a:off x="4365438" y="2895989"/>
            <a:ext cx="755824" cy="913739"/>
            <a:chOff x="4778773" y="3442975"/>
            <a:chExt cx="755824" cy="91373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2CD201-EE0E-F78D-77B4-AD7A608E8D59}"/>
                </a:ext>
              </a:extLst>
            </p:cNvPr>
            <p:cNvGrpSpPr/>
            <p:nvPr/>
          </p:nvGrpSpPr>
          <p:grpSpPr>
            <a:xfrm>
              <a:off x="4778773" y="3697110"/>
              <a:ext cx="755824" cy="659604"/>
              <a:chOff x="1179344" y="6154471"/>
              <a:chExt cx="551061" cy="480908"/>
            </a:xfrm>
          </p:grpSpPr>
          <p:pic>
            <p:nvPicPr>
              <p:cNvPr id="8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4C485FDD-5315-A548-365C-8664EC1B57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9344" y="6154471"/>
                <a:ext cx="483282" cy="480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E7B3D95F-B607-CACF-5A5F-5ACF9D1CE8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3024">
                <a:off x="1469907" y="6154471"/>
                <a:ext cx="260498" cy="25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2116E1-49E7-1E7E-4B18-C1F40408E5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0900" y="3442975"/>
              <a:ext cx="138258" cy="3871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46E457-1670-AB2D-8972-94128A2C1546}"/>
              </a:ext>
            </a:extLst>
          </p:cNvPr>
          <p:cNvGrpSpPr/>
          <p:nvPr/>
        </p:nvGrpSpPr>
        <p:grpSpPr>
          <a:xfrm>
            <a:off x="5431716" y="2890171"/>
            <a:ext cx="839511" cy="919557"/>
            <a:chOff x="5845051" y="3437157"/>
            <a:chExt cx="839511" cy="9195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506425-7117-1F12-8715-105392F7C5B4}"/>
                </a:ext>
              </a:extLst>
            </p:cNvPr>
            <p:cNvGrpSpPr/>
            <p:nvPr/>
          </p:nvGrpSpPr>
          <p:grpSpPr>
            <a:xfrm>
              <a:off x="5845051" y="3697110"/>
              <a:ext cx="839511" cy="659604"/>
              <a:chOff x="3522031" y="3520386"/>
              <a:chExt cx="839511" cy="659604"/>
            </a:xfrm>
          </p:grpSpPr>
          <p:pic>
            <p:nvPicPr>
              <p:cNvPr id="18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AFEBD426-CA26-26F0-9C5C-D44A117DFF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2031" y="3520386"/>
                <a:ext cx="662860" cy="6596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&quot;No&quot; Symbol 18">
                <a:extLst>
                  <a:ext uri="{FF2B5EF4-FFF2-40B4-BE49-F238E27FC236}">
                    <a16:creationId xmlns:a16="http://schemas.microsoft.com/office/drawing/2014/main" id="{A628FBB8-8AC7-3532-8733-1E6457E40871}"/>
                  </a:ext>
                </a:extLst>
              </p:cNvPr>
              <p:cNvSpPr/>
              <p:nvPr/>
            </p:nvSpPr>
            <p:spPr>
              <a:xfrm>
                <a:off x="3981978" y="3528546"/>
                <a:ext cx="379564" cy="328626"/>
              </a:xfrm>
              <a:prstGeom prst="noSmoking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5D37D1-8826-E62B-7367-5CD04DEC23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8317" y="3437157"/>
              <a:ext cx="138258" cy="3871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A91574-552A-19B2-99C0-CBE81EBCEB3A}"/>
              </a:ext>
            </a:extLst>
          </p:cNvPr>
          <p:cNvGrpSpPr/>
          <p:nvPr/>
        </p:nvGrpSpPr>
        <p:grpSpPr>
          <a:xfrm>
            <a:off x="6604176" y="2927256"/>
            <a:ext cx="481707" cy="766721"/>
            <a:chOff x="7017511" y="3474242"/>
            <a:chExt cx="481707" cy="766721"/>
          </a:xfrm>
        </p:grpSpPr>
        <p:pic>
          <p:nvPicPr>
            <p:cNvPr id="14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46222AF0-1C34-C51D-83F6-F8291689D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3144">
              <a:off x="7017511" y="3761623"/>
              <a:ext cx="481707" cy="47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730464D-148D-E692-75E1-0DA050C7647E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7144509" y="3474242"/>
              <a:ext cx="134963" cy="2883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B083A5-85A0-E2E5-FA7B-3B4A77C1473F}"/>
                  </a:ext>
                </a:extLst>
              </p:cNvPr>
              <p:cNvSpPr txBox="1"/>
              <p:nvPr/>
            </p:nvSpPr>
            <p:spPr>
              <a:xfrm>
                <a:off x="1344028" y="4065081"/>
                <a:ext cx="8475685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B083A5-85A0-E2E5-FA7B-3B4A77C14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28" y="4065081"/>
                <a:ext cx="8475685" cy="588751"/>
              </a:xfrm>
              <a:prstGeom prst="rect">
                <a:avLst/>
              </a:prstGeom>
              <a:blipFill>
                <a:blip r:embed="rId6"/>
                <a:stretch>
                  <a:fillRect l="-1345" t="-6383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BF31DB15-15F2-1349-F710-DEB27D6A60B2}"/>
              </a:ext>
            </a:extLst>
          </p:cNvPr>
          <p:cNvGrpSpPr/>
          <p:nvPr/>
        </p:nvGrpSpPr>
        <p:grpSpPr>
          <a:xfrm>
            <a:off x="7616240" y="1022344"/>
            <a:ext cx="3364244" cy="3045182"/>
            <a:chOff x="7745551" y="1578633"/>
            <a:chExt cx="3364244" cy="3045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74E61E3-2F19-3370-5852-B6242EABBBEB}"/>
                    </a:ext>
                  </a:extLst>
                </p:cNvPr>
                <p:cNvSpPr txBox="1"/>
                <p:nvPr/>
              </p:nvSpPr>
              <p:spPr>
                <a:xfrm>
                  <a:off x="7745551" y="1578633"/>
                  <a:ext cx="3364244" cy="1599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rgbClr val="7030A0"/>
                      </a:solidFill>
                    </a:rPr>
                    <a:t>This means that we take the average over those in the treatment group. (Those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2400" dirty="0">
                      <a:solidFill>
                        <a:srgbClr val="7030A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74E61E3-2F19-3370-5852-B6242EABBB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551" y="1578633"/>
                  <a:ext cx="3364244" cy="1599412"/>
                </a:xfrm>
                <a:prstGeom prst="rect">
                  <a:avLst/>
                </a:prstGeom>
                <a:blipFill>
                  <a:blip r:embed="rId7"/>
                  <a:stretch>
                    <a:fillRect l="-1880" t="-3150" r="-4135" b="-55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FA6AF32-E5E4-8489-B9D0-AB1AC0A68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74066" y="3178045"/>
              <a:ext cx="321214" cy="144577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76AFEBC-A7B5-DBB3-60EA-F5B5D0D547C5}"/>
                  </a:ext>
                </a:extLst>
              </p:cNvPr>
              <p:cNvSpPr txBox="1"/>
              <p:nvPr/>
            </p:nvSpPr>
            <p:spPr>
              <a:xfrm>
                <a:off x="9509490" y="3158284"/>
                <a:ext cx="2357437" cy="2397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accent6"/>
                    </a:solidFill>
                  </a:rPr>
                  <a:t>By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independence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 and </a:t>
                </a:r>
                <a:r>
                  <a:rPr lang="en-US" sz="2400" b="1" dirty="0">
                    <a:solidFill>
                      <a:schemeClr val="accent6"/>
                    </a:solidFill>
                  </a:rPr>
                  <a:t>exclusion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, conditioning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 only affects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, but not the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76AFEBC-A7B5-DBB3-60EA-F5B5D0D54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90" y="3158284"/>
                <a:ext cx="2357437" cy="2397579"/>
              </a:xfrm>
              <a:prstGeom prst="rect">
                <a:avLst/>
              </a:prstGeom>
              <a:blipFill>
                <a:blip r:embed="rId8"/>
                <a:stretch>
                  <a:fillRect l="-3743" t="-2105" r="-3743" b="-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49E42679-B6CF-91F7-0CE8-C9B1B502AD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52" t="6679" r="10267" b="6847"/>
          <a:stretch/>
        </p:blipFill>
        <p:spPr>
          <a:xfrm>
            <a:off x="10664425" y="2170481"/>
            <a:ext cx="480300" cy="3448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EED49AD-A14A-51AD-6C17-4C82A8466FF7}"/>
                  </a:ext>
                </a:extLst>
              </p:cNvPr>
              <p:cNvSpPr txBox="1"/>
              <p:nvPr/>
            </p:nvSpPr>
            <p:spPr>
              <a:xfrm>
                <a:off x="3852480" y="6168284"/>
                <a:ext cx="6900609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EED49AD-A14A-51AD-6C17-4C82A8466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80" y="6168284"/>
                <a:ext cx="6900609" cy="588751"/>
              </a:xfrm>
              <a:prstGeom prst="rect">
                <a:avLst/>
              </a:prstGeom>
              <a:blipFill>
                <a:blip r:embed="rId10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A20C12-A35C-E8E3-F103-9BEC99F2DB60}"/>
                  </a:ext>
                </a:extLst>
              </p:cNvPr>
              <p:cNvSpPr txBox="1"/>
              <p:nvPr/>
            </p:nvSpPr>
            <p:spPr>
              <a:xfrm>
                <a:off x="1344027" y="5503640"/>
                <a:ext cx="8475685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A20C12-A35C-E8E3-F103-9BEC99F2D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27" y="5503640"/>
                <a:ext cx="8475685" cy="588751"/>
              </a:xfrm>
              <a:prstGeom prst="rect">
                <a:avLst/>
              </a:prstGeom>
              <a:blipFill>
                <a:blip r:embed="rId11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E9F4F9-D6E7-6BF5-8087-B5EB9A14C1A7}"/>
                  </a:ext>
                </a:extLst>
              </p:cNvPr>
              <p:cNvSpPr txBox="1"/>
              <p:nvPr/>
            </p:nvSpPr>
            <p:spPr>
              <a:xfrm>
                <a:off x="3852480" y="4749280"/>
                <a:ext cx="6900609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E9F4F9-D6E7-6BF5-8087-B5EB9A14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80" y="4749280"/>
                <a:ext cx="6900609" cy="588751"/>
              </a:xfrm>
              <a:prstGeom prst="rect">
                <a:avLst/>
              </a:prstGeom>
              <a:blipFill>
                <a:blip r:embed="rId12"/>
                <a:stretch>
                  <a:fillRect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53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4EE8-C04F-7CE0-07CA-295406A6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947"/>
            <a:ext cx="10515600" cy="1325563"/>
          </a:xfrm>
        </p:spPr>
        <p:txBody>
          <a:bodyPr/>
          <a:lstStyle/>
          <a:p>
            <a:r>
              <a:rPr lang="en-US" dirty="0"/>
              <a:t>Some Math!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 = 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  <a:blipFill>
                <a:blip r:embed="rId2"/>
                <a:stretch>
                  <a:fillRect l="-1086" t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017EBD-B9EC-F662-4F2C-19B590E20FB0}"/>
                  </a:ext>
                </a:extLst>
              </p:cNvPr>
              <p:cNvSpPr txBox="1"/>
              <p:nvPr/>
            </p:nvSpPr>
            <p:spPr>
              <a:xfrm>
                <a:off x="1344027" y="2230572"/>
                <a:ext cx="10748963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017EBD-B9EC-F662-4F2C-19B590E20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27" y="2230572"/>
                <a:ext cx="10748963" cy="588751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B8F729-4812-5D38-3BCC-BD4C02E4CFDE}"/>
                  </a:ext>
                </a:extLst>
              </p:cNvPr>
              <p:cNvSpPr txBox="1"/>
              <p:nvPr/>
            </p:nvSpPr>
            <p:spPr>
              <a:xfrm>
                <a:off x="1344026" y="2967856"/>
                <a:ext cx="10748963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B8F729-4812-5D38-3BCC-BD4C02E4C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26" y="2967856"/>
                <a:ext cx="10748963" cy="588751"/>
              </a:xfrm>
              <a:prstGeom prst="rect">
                <a:avLst/>
              </a:prstGeom>
              <a:blipFill>
                <a:blip r:embed="rId4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F26403B-A407-F2EE-1B73-1434F11327D7}"/>
              </a:ext>
            </a:extLst>
          </p:cNvPr>
          <p:cNvGrpSpPr/>
          <p:nvPr/>
        </p:nvGrpSpPr>
        <p:grpSpPr>
          <a:xfrm>
            <a:off x="2281237" y="3071813"/>
            <a:ext cx="4691063" cy="492850"/>
            <a:chOff x="2281237" y="3071813"/>
            <a:chExt cx="4691063" cy="49285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F11DC9-7521-D79D-9C6E-2FBBA3645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9375" y="3071813"/>
              <a:ext cx="542925" cy="4847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23E3ED-191B-A078-FEF4-6D435669E0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1237" y="3079869"/>
              <a:ext cx="542925" cy="4847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F3AB80-641B-F685-E7F3-A42028280CBF}"/>
                  </a:ext>
                </a:extLst>
              </p:cNvPr>
              <p:cNvSpPr txBox="1"/>
              <p:nvPr/>
            </p:nvSpPr>
            <p:spPr>
              <a:xfrm>
                <a:off x="1326355" y="3756059"/>
                <a:ext cx="10748963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AF3AB80-641B-F685-E7F3-A42028280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355" y="3756059"/>
                <a:ext cx="10748963" cy="588751"/>
              </a:xfrm>
              <a:prstGeom prst="rect">
                <a:avLst/>
              </a:prstGeom>
              <a:blipFill>
                <a:blip r:embed="rId5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71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4EE8-C04F-7CE0-07CA-295406A6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947"/>
            <a:ext cx="10515600" cy="1325563"/>
          </a:xfrm>
        </p:spPr>
        <p:txBody>
          <a:bodyPr/>
          <a:lstStyle/>
          <a:p>
            <a:r>
              <a:rPr lang="en-US" dirty="0"/>
              <a:t>Some Math!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  <a:blipFill>
                <a:blip r:embed="rId2"/>
                <a:stretch>
                  <a:fillRect l="-1086" t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511F920E-D06C-DEFF-F7ED-EB61C49887EA}"/>
              </a:ext>
            </a:extLst>
          </p:cNvPr>
          <p:cNvGrpSpPr/>
          <p:nvPr/>
        </p:nvGrpSpPr>
        <p:grpSpPr>
          <a:xfrm>
            <a:off x="9341799" y="252917"/>
            <a:ext cx="2100263" cy="1189812"/>
            <a:chOff x="9341799" y="252917"/>
            <a:chExt cx="2100263" cy="118981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520C753-2976-692B-F227-A5CB6D09A1B6}"/>
                </a:ext>
              </a:extLst>
            </p:cNvPr>
            <p:cNvGrpSpPr/>
            <p:nvPr/>
          </p:nvGrpSpPr>
          <p:grpSpPr>
            <a:xfrm>
              <a:off x="9341799" y="252917"/>
              <a:ext cx="2100263" cy="971550"/>
              <a:chOff x="5650704" y="4701537"/>
              <a:chExt cx="2100263" cy="97155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645F031-690A-2DD3-B6C0-F121EDA49D5E}"/>
                  </a:ext>
                </a:extLst>
              </p:cNvPr>
              <p:cNvGrpSpPr/>
              <p:nvPr/>
            </p:nvGrpSpPr>
            <p:grpSpPr>
              <a:xfrm>
                <a:off x="5650704" y="4701537"/>
                <a:ext cx="2100263" cy="971550"/>
                <a:chOff x="4329112" y="4864401"/>
                <a:chExt cx="2100263" cy="971550"/>
              </a:xfrm>
            </p:grpSpPr>
            <p:pic>
              <p:nvPicPr>
                <p:cNvPr id="54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2C4171CD-2006-5B3C-ECCB-833416DA6D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03144">
                  <a:off x="5341710" y="5064999"/>
                  <a:ext cx="481707" cy="4793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5506AF0-3106-854E-289A-99CF1F01DB69}"/>
                    </a:ext>
                  </a:extLst>
                </p:cNvPr>
                <p:cNvSpPr txBox="1"/>
                <p:nvPr/>
              </p:nvSpPr>
              <p:spPr>
                <a:xfrm>
                  <a:off x="5843588" y="5000625"/>
                  <a:ext cx="585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?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DE222E7-D7A6-5053-E5C7-7DE22FD4014C}"/>
                    </a:ext>
                  </a:extLst>
                </p:cNvPr>
                <p:cNvSpPr txBox="1"/>
                <p:nvPr/>
              </p:nvSpPr>
              <p:spPr>
                <a:xfrm>
                  <a:off x="5169539" y="5057789"/>
                  <a:ext cx="585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,</a:t>
                  </a: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CE85253-A1D5-CF9A-FA99-E1445FA5BD75}"/>
                    </a:ext>
                  </a:extLst>
                </p:cNvPr>
                <p:cNvSpPr/>
                <p:nvPr/>
              </p:nvSpPr>
              <p:spPr>
                <a:xfrm>
                  <a:off x="4329112" y="4864401"/>
                  <a:ext cx="2100263" cy="971550"/>
                </a:xfrm>
                <a:prstGeom prst="ellipse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&quot;No&quot; Symbol 58">
                <a:extLst>
                  <a:ext uri="{FF2B5EF4-FFF2-40B4-BE49-F238E27FC236}">
                    <a16:creationId xmlns:a16="http://schemas.microsoft.com/office/drawing/2014/main" id="{9C36A461-6CA8-9500-C38A-B14E50020B11}"/>
                  </a:ext>
                </a:extLst>
              </p:cNvPr>
              <p:cNvSpPr/>
              <p:nvPr/>
            </p:nvSpPr>
            <p:spPr>
              <a:xfrm>
                <a:off x="5947928" y="4881855"/>
                <a:ext cx="509431" cy="554406"/>
              </a:xfrm>
              <a:prstGeom prst="noSmoking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7CC8B88-6ECC-A71B-9F97-1198E88355E5}"/>
                </a:ext>
              </a:extLst>
            </p:cNvPr>
            <p:cNvCxnSpPr>
              <a:stCxn id="58" idx="3"/>
            </p:cNvCxnSpPr>
            <p:nvPr/>
          </p:nvCxnSpPr>
          <p:spPr>
            <a:xfrm flipH="1">
              <a:off x="9344025" y="1082187"/>
              <a:ext cx="305350" cy="36054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CC6965A-711B-F870-4A11-57A2DA68A7EB}"/>
              </a:ext>
            </a:extLst>
          </p:cNvPr>
          <p:cNvGrpSpPr/>
          <p:nvPr/>
        </p:nvGrpSpPr>
        <p:grpSpPr>
          <a:xfrm>
            <a:off x="6532683" y="252917"/>
            <a:ext cx="2100263" cy="1281593"/>
            <a:chOff x="6532683" y="252917"/>
            <a:chExt cx="2100263" cy="128159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CC42A55-DA72-F4AD-70AC-FACDB6A8B217}"/>
                </a:ext>
              </a:extLst>
            </p:cNvPr>
            <p:cNvGrpSpPr/>
            <p:nvPr/>
          </p:nvGrpSpPr>
          <p:grpSpPr>
            <a:xfrm>
              <a:off x="6532683" y="252917"/>
              <a:ext cx="2100263" cy="971550"/>
              <a:chOff x="4329112" y="4864401"/>
              <a:chExt cx="2100263" cy="971550"/>
            </a:xfrm>
          </p:grpSpPr>
          <p:pic>
            <p:nvPicPr>
              <p:cNvPr id="43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77079E67-CEA0-5C63-7193-784A37F4B2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03144">
                <a:off x="5341710" y="5064999"/>
                <a:ext cx="481707" cy="479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Content Placeholder 4">
                <a:extLst>
                  <a:ext uri="{FF2B5EF4-FFF2-40B4-BE49-F238E27FC236}">
                    <a16:creationId xmlns:a16="http://schemas.microsoft.com/office/drawing/2014/main" id="{FF414FA3-C844-F3B2-FBC8-781188FA7B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52" t="6679" r="10267" b="6847"/>
              <a:stretch/>
            </p:blipFill>
            <p:spPr>
              <a:xfrm>
                <a:off x="4710115" y="5109130"/>
                <a:ext cx="480300" cy="344831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8FB0A9-A3F2-FCDC-248E-FBB637CCE369}"/>
                  </a:ext>
                </a:extLst>
              </p:cNvPr>
              <p:cNvSpPr txBox="1"/>
              <p:nvPr/>
            </p:nvSpPr>
            <p:spPr>
              <a:xfrm>
                <a:off x="5843588" y="5000625"/>
                <a:ext cx="585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?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30A4ABC-D3BA-0775-14A3-7A042FEBBC6A}"/>
                  </a:ext>
                </a:extLst>
              </p:cNvPr>
              <p:cNvSpPr txBox="1"/>
              <p:nvPr/>
            </p:nvSpPr>
            <p:spPr>
              <a:xfrm>
                <a:off x="5169539" y="5057789"/>
                <a:ext cx="585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,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565C728-69DD-9FB0-28BB-3058C3CE6646}"/>
                  </a:ext>
                </a:extLst>
              </p:cNvPr>
              <p:cNvSpPr/>
              <p:nvPr/>
            </p:nvSpPr>
            <p:spPr>
              <a:xfrm>
                <a:off x="4329112" y="4864401"/>
                <a:ext cx="2100263" cy="971550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40B4767-9CC4-9CA5-1629-08F1C67DB6B0}"/>
                </a:ext>
              </a:extLst>
            </p:cNvPr>
            <p:cNvCxnSpPr>
              <a:cxnSpLocks/>
              <a:stCxn id="51" idx="5"/>
            </p:cNvCxnSpPr>
            <p:nvPr/>
          </p:nvCxnSpPr>
          <p:spPr>
            <a:xfrm>
              <a:off x="8325370" y="1082187"/>
              <a:ext cx="76475" cy="452323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50B056F-B887-5B8C-9555-63E2B2B6508C}"/>
              </a:ext>
            </a:extLst>
          </p:cNvPr>
          <p:cNvGrpSpPr/>
          <p:nvPr/>
        </p:nvGrpSpPr>
        <p:grpSpPr>
          <a:xfrm>
            <a:off x="3042651" y="4953255"/>
            <a:ext cx="7813624" cy="628239"/>
            <a:chOff x="3042651" y="4953255"/>
            <a:chExt cx="7813624" cy="6282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C1B604-524F-3FEE-F38D-9683AD898709}"/>
                </a:ext>
              </a:extLst>
            </p:cNvPr>
            <p:cNvSpPr txBox="1"/>
            <p:nvPr/>
          </p:nvSpPr>
          <p:spPr>
            <a:xfrm>
              <a:off x="3042651" y="5040982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</a:rPr>
                <a:t>$5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6296BB-F1AF-DE98-9D28-D3E8ECF94B2C}"/>
                </a:ext>
              </a:extLst>
            </p:cNvPr>
            <p:cNvSpPr txBox="1"/>
            <p:nvPr/>
          </p:nvSpPr>
          <p:spPr>
            <a:xfrm>
              <a:off x="3983814" y="5031205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</a:rPr>
                <a:t>$8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0D26A5-00EF-79CB-1C2F-438377FBC6CF}"/>
                </a:ext>
              </a:extLst>
            </p:cNvPr>
            <p:cNvSpPr txBox="1"/>
            <p:nvPr/>
          </p:nvSpPr>
          <p:spPr>
            <a:xfrm>
              <a:off x="4898649" y="5008624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</a:rPr>
                <a:t>$1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7C6932-1113-67E6-EA77-E0EB961E507D}"/>
                </a:ext>
              </a:extLst>
            </p:cNvPr>
            <p:cNvSpPr txBox="1"/>
            <p:nvPr/>
          </p:nvSpPr>
          <p:spPr>
            <a:xfrm>
              <a:off x="5965888" y="5023009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$2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F935F4-BE18-E9E1-D090-E6F94AD6F83E}"/>
                </a:ext>
              </a:extLst>
            </p:cNvPr>
            <p:cNvSpPr txBox="1"/>
            <p:nvPr/>
          </p:nvSpPr>
          <p:spPr>
            <a:xfrm>
              <a:off x="8138529" y="4983485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$2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81F075-188E-A265-5FBA-6FD9FF59D2D3}"/>
                </a:ext>
              </a:extLst>
            </p:cNvPr>
            <p:cNvSpPr txBox="1"/>
            <p:nvPr/>
          </p:nvSpPr>
          <p:spPr>
            <a:xfrm>
              <a:off x="7033128" y="5001258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$1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7ADD5B-06EC-F55F-1DB3-44EA0A539D6E}"/>
                </a:ext>
              </a:extLst>
            </p:cNvPr>
            <p:cNvSpPr txBox="1"/>
            <p:nvPr/>
          </p:nvSpPr>
          <p:spPr>
            <a:xfrm>
              <a:off x="8990201" y="4953255"/>
              <a:ext cx="834190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-$4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67EAB2-EC6A-6D77-BEE0-15E35EEC0C55}"/>
                </a:ext>
              </a:extLst>
            </p:cNvPr>
            <p:cNvSpPr txBox="1"/>
            <p:nvPr/>
          </p:nvSpPr>
          <p:spPr>
            <a:xfrm>
              <a:off x="10022085" y="4969181"/>
              <a:ext cx="834190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$7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4514C0C-00FD-1FE2-A922-9FF4F3F2EA0C}"/>
              </a:ext>
            </a:extLst>
          </p:cNvPr>
          <p:cNvGrpSpPr/>
          <p:nvPr/>
        </p:nvGrpSpPr>
        <p:grpSpPr>
          <a:xfrm>
            <a:off x="3006400" y="3181181"/>
            <a:ext cx="2610942" cy="773711"/>
            <a:chOff x="3006400" y="3181181"/>
            <a:chExt cx="2610942" cy="7737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B9B0DA-F218-11DA-EB86-6D149B3EDD60}"/>
                </a:ext>
              </a:extLst>
            </p:cNvPr>
            <p:cNvSpPr txBox="1"/>
            <p:nvPr/>
          </p:nvSpPr>
          <p:spPr>
            <a:xfrm>
              <a:off x="3558592" y="3181181"/>
              <a:ext cx="2058750" cy="42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Compliers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7AB8C3AF-CD26-A708-91E5-ECD3EFE02E70}"/>
                </a:ext>
              </a:extLst>
            </p:cNvPr>
            <p:cNvSpPr/>
            <p:nvPr/>
          </p:nvSpPr>
          <p:spPr>
            <a:xfrm rot="16200000">
              <a:off x="4067701" y="2562468"/>
              <a:ext cx="331123" cy="2453726"/>
            </a:xfrm>
            <a:prstGeom prst="rightBrac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265EA25-95AD-A4B2-C539-6D6D2F072BD5}"/>
              </a:ext>
            </a:extLst>
          </p:cNvPr>
          <p:cNvGrpSpPr/>
          <p:nvPr/>
        </p:nvGrpSpPr>
        <p:grpSpPr>
          <a:xfrm>
            <a:off x="5769836" y="3181180"/>
            <a:ext cx="4685615" cy="780194"/>
            <a:chOff x="5769836" y="3181180"/>
            <a:chExt cx="4685615" cy="78019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AA81B0-1691-5810-0A5D-B11B0B71C5CD}"/>
                </a:ext>
              </a:extLst>
            </p:cNvPr>
            <p:cNvSpPr txBox="1"/>
            <p:nvPr/>
          </p:nvSpPr>
          <p:spPr>
            <a:xfrm>
              <a:off x="6246625" y="3181180"/>
              <a:ext cx="3931371" cy="42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Never Takers or Always Takers</a:t>
              </a:r>
            </a:p>
          </p:txBody>
        </p: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B0F0B4A3-10C8-B0DF-922C-E598EF2E8E52}"/>
                </a:ext>
              </a:extLst>
            </p:cNvPr>
            <p:cNvSpPr/>
            <p:nvPr/>
          </p:nvSpPr>
          <p:spPr>
            <a:xfrm rot="16200000">
              <a:off x="7936898" y="1442820"/>
              <a:ext cx="351492" cy="4685615"/>
            </a:xfrm>
            <a:prstGeom prst="righ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B6F4AFF-15A1-A1C0-86D6-3ABDBA92A270}"/>
              </a:ext>
            </a:extLst>
          </p:cNvPr>
          <p:cNvGrpSpPr/>
          <p:nvPr/>
        </p:nvGrpSpPr>
        <p:grpSpPr>
          <a:xfrm>
            <a:off x="3174712" y="5625309"/>
            <a:ext cx="2400014" cy="550207"/>
            <a:chOff x="3174712" y="5625309"/>
            <a:chExt cx="2400014" cy="55020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83D9D3-EE69-6CB4-E7BA-B2F81E98F90A}"/>
                </a:ext>
              </a:extLst>
            </p:cNvPr>
            <p:cNvSpPr txBox="1"/>
            <p:nvPr/>
          </p:nvSpPr>
          <p:spPr>
            <a:xfrm>
              <a:off x="3174712" y="5635004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C42E8D-9705-3521-2BBB-7E5822530875}"/>
                </a:ext>
              </a:extLst>
            </p:cNvPr>
            <p:cNvSpPr txBox="1"/>
            <p:nvPr/>
          </p:nvSpPr>
          <p:spPr>
            <a:xfrm>
              <a:off x="4155662" y="5635003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281FC4-A895-F2A3-81FC-47262710252B}"/>
                </a:ext>
              </a:extLst>
            </p:cNvPr>
            <p:cNvSpPr txBox="1"/>
            <p:nvPr/>
          </p:nvSpPr>
          <p:spPr>
            <a:xfrm>
              <a:off x="5013251" y="5625309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</a:rPr>
                <a:t>1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D8C64BA-2BF7-4C31-6477-89FD2949748B}"/>
              </a:ext>
            </a:extLst>
          </p:cNvPr>
          <p:cNvGrpSpPr/>
          <p:nvPr/>
        </p:nvGrpSpPr>
        <p:grpSpPr>
          <a:xfrm>
            <a:off x="6046671" y="5585073"/>
            <a:ext cx="4673245" cy="573341"/>
            <a:chOff x="6046671" y="5585073"/>
            <a:chExt cx="4673245" cy="57334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15822C-CD06-93D3-3D56-ED99481EA613}"/>
                </a:ext>
              </a:extLst>
            </p:cNvPr>
            <p:cNvSpPr txBox="1"/>
            <p:nvPr/>
          </p:nvSpPr>
          <p:spPr>
            <a:xfrm>
              <a:off x="6046671" y="5609563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D0BA55-BE16-A9F5-2608-960C5886106E}"/>
                </a:ext>
              </a:extLst>
            </p:cNvPr>
            <p:cNvSpPr txBox="1"/>
            <p:nvPr/>
          </p:nvSpPr>
          <p:spPr>
            <a:xfrm>
              <a:off x="7174844" y="5617902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FCFD5A8-0E58-9D60-D183-5ABC5160B417}"/>
                </a:ext>
              </a:extLst>
            </p:cNvPr>
            <p:cNvSpPr txBox="1"/>
            <p:nvPr/>
          </p:nvSpPr>
          <p:spPr>
            <a:xfrm>
              <a:off x="8208264" y="5612170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13C6C73-0AB7-2946-FB41-CEF6FBE0D8F7}"/>
                </a:ext>
              </a:extLst>
            </p:cNvPr>
            <p:cNvSpPr txBox="1"/>
            <p:nvPr/>
          </p:nvSpPr>
          <p:spPr>
            <a:xfrm>
              <a:off x="9241684" y="5591859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42DE2A0-199C-FF4E-D3D7-3E38A0708E95}"/>
                </a:ext>
              </a:extLst>
            </p:cNvPr>
            <p:cNvSpPr txBox="1"/>
            <p:nvPr/>
          </p:nvSpPr>
          <p:spPr>
            <a:xfrm>
              <a:off x="10158441" y="5585073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0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A61BA0A-EED1-E778-FF45-05D68703CAB0}"/>
              </a:ext>
            </a:extLst>
          </p:cNvPr>
          <p:cNvGrpSpPr/>
          <p:nvPr/>
        </p:nvGrpSpPr>
        <p:grpSpPr>
          <a:xfrm>
            <a:off x="-1647777" y="3879317"/>
            <a:ext cx="12103227" cy="2812255"/>
            <a:chOff x="-1647777" y="3879317"/>
            <a:chExt cx="12103227" cy="281225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CF3361A-4C77-1D90-1BC0-E1EE1CDDD563}"/>
                </a:ext>
              </a:extLst>
            </p:cNvPr>
            <p:cNvGrpSpPr/>
            <p:nvPr/>
          </p:nvGrpSpPr>
          <p:grpSpPr>
            <a:xfrm>
              <a:off x="3015492" y="3879317"/>
              <a:ext cx="7439958" cy="836639"/>
              <a:chOff x="3015492" y="3879317"/>
              <a:chExt cx="7439958" cy="83663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D941DE9-2386-9F99-F433-865DEB535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5492" y="3887995"/>
                <a:ext cx="543101" cy="82002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D2548E7-C2B1-CF43-1940-828759B57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3814" y="3887995"/>
                <a:ext cx="543101" cy="82002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69B4E33-F94A-F997-6361-2CA2CB968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7023" y="3887995"/>
                <a:ext cx="543101" cy="82002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014B22A-64E7-1A87-FF89-EFABEEC3F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8529" y="3879317"/>
                <a:ext cx="543101" cy="82002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D45681-B6E7-8C5B-28EE-C1C9D4D7B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0040" y="3895932"/>
                <a:ext cx="543101" cy="82002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052B779-BD8A-1AD8-3C7D-9A5C75C96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6854" y="3881188"/>
                <a:ext cx="543101" cy="82002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74B5DAA-291B-07F6-539B-67B986E7F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5424" y="3887995"/>
                <a:ext cx="543101" cy="820024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19696C4-99A8-D01D-2F4F-432F25B47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2349" y="3895932"/>
                <a:ext cx="543101" cy="820024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D6005C7-A91B-396E-E2FB-FB94EC238970}"/>
                </a:ext>
              </a:extLst>
            </p:cNvPr>
            <p:cNvGrpSpPr/>
            <p:nvPr/>
          </p:nvGrpSpPr>
          <p:grpSpPr>
            <a:xfrm>
              <a:off x="860551" y="4699340"/>
              <a:ext cx="1834356" cy="954759"/>
              <a:chOff x="860551" y="4699340"/>
              <a:chExt cx="1834356" cy="954759"/>
            </a:xfrm>
          </p:grpSpPr>
          <p:pic>
            <p:nvPicPr>
              <p:cNvPr id="10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3EB2CD25-06B7-43FA-509C-D4171422F0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9140" y="5131361"/>
                <a:ext cx="446701" cy="444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0E79E7D-CCFE-ABE7-1622-B4C9A7E11DC5}"/>
                  </a:ext>
                </a:extLst>
              </p:cNvPr>
              <p:cNvGrpSpPr/>
              <p:nvPr/>
            </p:nvGrpSpPr>
            <p:grpSpPr>
              <a:xfrm>
                <a:off x="1035459" y="5131361"/>
                <a:ext cx="509350" cy="444507"/>
                <a:chOff x="1179344" y="6154471"/>
                <a:chExt cx="551061" cy="480908"/>
              </a:xfrm>
            </p:grpSpPr>
            <p:pic>
              <p:nvPicPr>
                <p:cNvPr id="11" name="Picture 2" descr="Money Stack | Totally Accurate BattleGrounds Wiki | Fandom">
                  <a:extLst>
                    <a:ext uri="{FF2B5EF4-FFF2-40B4-BE49-F238E27FC236}">
                      <a16:creationId xmlns:a16="http://schemas.microsoft.com/office/drawing/2014/main" id="{7479AAB5-C9A8-33AC-6127-B17BED6B83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79344" y="6154471"/>
                  <a:ext cx="483282" cy="4809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655C9913-B254-F471-DD14-5044D459C4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113024">
                  <a:off x="1469907" y="6154471"/>
                  <a:ext cx="260498" cy="2592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5833BE-8288-B8FA-E181-9EDFEAF40B50}"/>
                  </a:ext>
                </a:extLst>
              </p:cNvPr>
              <p:cNvSpPr txBox="1"/>
              <p:nvPr/>
            </p:nvSpPr>
            <p:spPr>
              <a:xfrm>
                <a:off x="1608616" y="4999795"/>
                <a:ext cx="552033" cy="654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-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F488E51-5352-67DC-9D23-B680C0EB38C4}"/>
                      </a:ext>
                    </a:extLst>
                  </p:cNvPr>
                  <p:cNvSpPr txBox="1"/>
                  <p:nvPr/>
                </p:nvSpPr>
                <p:spPr>
                  <a:xfrm>
                    <a:off x="860551" y="4699340"/>
                    <a:ext cx="1834356" cy="454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F488E51-5352-67DC-9D23-B680C0EB38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551" y="4699340"/>
                    <a:ext cx="1834356" cy="454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9FD6C1-2E22-7D08-B34C-548B63E30271}"/>
                    </a:ext>
                  </a:extLst>
                </p:cNvPr>
                <p:cNvSpPr txBox="1"/>
                <p:nvPr/>
              </p:nvSpPr>
              <p:spPr>
                <a:xfrm>
                  <a:off x="967455" y="5678151"/>
                  <a:ext cx="1834356" cy="454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9FD6C1-2E22-7D08-B34C-548B63E302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55" y="5678151"/>
                  <a:ext cx="1834356" cy="454220"/>
                </a:xfrm>
                <a:prstGeom prst="rect">
                  <a:avLst/>
                </a:prstGeom>
                <a:blipFill>
                  <a:blip r:embed="rId8"/>
                  <a:stretch>
                    <a:fillRect b="-243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34637F6-BA12-486E-DC45-8A30BAB00E53}"/>
                    </a:ext>
                  </a:extLst>
                </p:cNvPr>
                <p:cNvSpPr txBox="1"/>
                <p:nvPr/>
              </p:nvSpPr>
              <p:spPr>
                <a:xfrm>
                  <a:off x="-1647777" y="6280177"/>
                  <a:ext cx="6100762" cy="4113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34637F6-BA12-486E-DC45-8A30BAB00E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647777" y="6280177"/>
                  <a:ext cx="6100762" cy="411395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22F8810-930C-0D56-462F-3092FC9C3705}"/>
              </a:ext>
            </a:extLst>
          </p:cNvPr>
          <p:cNvGrpSpPr/>
          <p:nvPr/>
        </p:nvGrpSpPr>
        <p:grpSpPr>
          <a:xfrm>
            <a:off x="3061025" y="6218751"/>
            <a:ext cx="2417473" cy="572870"/>
            <a:chOff x="3061025" y="6218751"/>
            <a:chExt cx="2417473" cy="57287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C16AAC2-5499-4354-066D-A35199940903}"/>
                </a:ext>
              </a:extLst>
            </p:cNvPr>
            <p:cNvSpPr txBox="1"/>
            <p:nvPr/>
          </p:nvSpPr>
          <p:spPr>
            <a:xfrm>
              <a:off x="3061025" y="6251109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</a:rPr>
                <a:t>$5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4AE2AB3-14D6-F314-F913-BE7E0D05D03A}"/>
                </a:ext>
              </a:extLst>
            </p:cNvPr>
            <p:cNvSpPr txBox="1"/>
            <p:nvPr/>
          </p:nvSpPr>
          <p:spPr>
            <a:xfrm>
              <a:off x="4002188" y="6241332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</a:rPr>
                <a:t>$8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E1D6DF5-C499-A03C-98F0-21A15C82F1ED}"/>
                </a:ext>
              </a:extLst>
            </p:cNvPr>
            <p:cNvSpPr txBox="1"/>
            <p:nvPr/>
          </p:nvSpPr>
          <p:spPr>
            <a:xfrm>
              <a:off x="4917023" y="6218751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</a:rPr>
                <a:t>$1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6CB50A2-DBF0-9668-5755-B4FFAC28A336}"/>
              </a:ext>
            </a:extLst>
          </p:cNvPr>
          <p:cNvGrpSpPr/>
          <p:nvPr/>
        </p:nvGrpSpPr>
        <p:grpSpPr>
          <a:xfrm>
            <a:off x="6062942" y="6165821"/>
            <a:ext cx="4673245" cy="573341"/>
            <a:chOff x="6062942" y="6165821"/>
            <a:chExt cx="4673245" cy="573341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AEEB2BA-1891-B1F1-2401-20F0FD85EDCA}"/>
                </a:ext>
              </a:extLst>
            </p:cNvPr>
            <p:cNvSpPr txBox="1"/>
            <p:nvPr/>
          </p:nvSpPr>
          <p:spPr>
            <a:xfrm>
              <a:off x="6062942" y="6190311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514354C-DE58-6147-A758-3BBC9212837E}"/>
                </a:ext>
              </a:extLst>
            </p:cNvPr>
            <p:cNvSpPr txBox="1"/>
            <p:nvPr/>
          </p:nvSpPr>
          <p:spPr>
            <a:xfrm>
              <a:off x="7191115" y="6198650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7C16D34-DC61-0727-B41A-0E9C7B9E8AC9}"/>
                </a:ext>
              </a:extLst>
            </p:cNvPr>
            <p:cNvSpPr txBox="1"/>
            <p:nvPr/>
          </p:nvSpPr>
          <p:spPr>
            <a:xfrm>
              <a:off x="8224535" y="6192918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408611-1B22-D637-FAF9-DC7B36CD2010}"/>
                </a:ext>
              </a:extLst>
            </p:cNvPr>
            <p:cNvSpPr txBox="1"/>
            <p:nvPr/>
          </p:nvSpPr>
          <p:spPr>
            <a:xfrm>
              <a:off x="9257955" y="6172607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4AEB15-8AFB-BC79-A98D-7D40A522C786}"/>
                </a:ext>
              </a:extLst>
            </p:cNvPr>
            <p:cNvSpPr txBox="1"/>
            <p:nvPr/>
          </p:nvSpPr>
          <p:spPr>
            <a:xfrm>
              <a:off x="10174712" y="6165821"/>
              <a:ext cx="561475" cy="54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0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7674A23-F89A-A8E6-AED3-CA6A9BA28082}"/>
              </a:ext>
            </a:extLst>
          </p:cNvPr>
          <p:cNvSpPr txBox="1"/>
          <p:nvPr/>
        </p:nvSpPr>
        <p:spPr>
          <a:xfrm>
            <a:off x="8764976" y="2169164"/>
            <a:ext cx="3474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By </a:t>
            </a:r>
            <a:r>
              <a:rPr lang="en-US" sz="2800" b="1" dirty="0">
                <a:solidFill>
                  <a:srgbClr val="7030A0"/>
                </a:solidFill>
              </a:rPr>
              <a:t>monotonicity</a:t>
            </a:r>
            <a:r>
              <a:rPr lang="en-US" sz="2800" dirty="0">
                <a:solidFill>
                  <a:srgbClr val="7030A0"/>
                </a:solidFill>
              </a:rPr>
              <a:t>, there are no </a:t>
            </a:r>
            <a:r>
              <a:rPr lang="en-US" sz="2800" dirty="0" err="1">
                <a:solidFill>
                  <a:srgbClr val="7030A0"/>
                </a:solidFill>
              </a:rPr>
              <a:t>defiers</a:t>
            </a:r>
            <a:r>
              <a:rPr lang="en-US" sz="2800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029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4EE8-C04F-7CE0-07CA-295406A6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947"/>
            <a:ext cx="10515600" cy="1325563"/>
          </a:xfrm>
        </p:spPr>
        <p:txBody>
          <a:bodyPr/>
          <a:lstStyle/>
          <a:p>
            <a:r>
              <a:rPr lang="en-US" dirty="0"/>
              <a:t>Some Math!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  <a:blipFill>
                <a:blip r:embed="rId2"/>
                <a:stretch>
                  <a:fillRect l="-1086" t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FCC42A55-DA72-F4AD-70AC-FACDB6A8B217}"/>
              </a:ext>
            </a:extLst>
          </p:cNvPr>
          <p:cNvGrpSpPr/>
          <p:nvPr/>
        </p:nvGrpSpPr>
        <p:grpSpPr>
          <a:xfrm>
            <a:off x="6532683" y="252917"/>
            <a:ext cx="2100263" cy="971550"/>
            <a:chOff x="4329112" y="4864401"/>
            <a:chExt cx="2100263" cy="971550"/>
          </a:xfrm>
        </p:grpSpPr>
        <p:pic>
          <p:nvPicPr>
            <p:cNvPr id="43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77079E67-CEA0-5C63-7193-784A37F4B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3144">
              <a:off x="5341710" y="5064999"/>
              <a:ext cx="481707" cy="479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Content Placeholder 4">
              <a:extLst>
                <a:ext uri="{FF2B5EF4-FFF2-40B4-BE49-F238E27FC236}">
                  <a16:creationId xmlns:a16="http://schemas.microsoft.com/office/drawing/2014/main" id="{FF414FA3-C844-F3B2-FBC8-781188FA7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2" t="6679" r="10267" b="6847"/>
            <a:stretch/>
          </p:blipFill>
          <p:spPr>
            <a:xfrm>
              <a:off x="4710115" y="5109130"/>
              <a:ext cx="480300" cy="34483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8FB0A9-A3F2-FCDC-248E-FBB637CCE369}"/>
                </a:ext>
              </a:extLst>
            </p:cNvPr>
            <p:cNvSpPr txBox="1"/>
            <p:nvPr/>
          </p:nvSpPr>
          <p:spPr>
            <a:xfrm>
              <a:off x="5843588" y="5000625"/>
              <a:ext cx="5857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0A4ABC-D3BA-0775-14A3-7A042FEBBC6A}"/>
                </a:ext>
              </a:extLst>
            </p:cNvPr>
            <p:cNvSpPr txBox="1"/>
            <p:nvPr/>
          </p:nvSpPr>
          <p:spPr>
            <a:xfrm>
              <a:off x="5169539" y="5057789"/>
              <a:ext cx="5857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,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565C728-69DD-9FB0-28BB-3058C3CE6646}"/>
                </a:ext>
              </a:extLst>
            </p:cNvPr>
            <p:cNvSpPr/>
            <p:nvPr/>
          </p:nvSpPr>
          <p:spPr>
            <a:xfrm>
              <a:off x="4329112" y="4864401"/>
              <a:ext cx="2100263" cy="97155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20C753-2976-692B-F227-A5CB6D09A1B6}"/>
              </a:ext>
            </a:extLst>
          </p:cNvPr>
          <p:cNvGrpSpPr/>
          <p:nvPr/>
        </p:nvGrpSpPr>
        <p:grpSpPr>
          <a:xfrm>
            <a:off x="9341799" y="252917"/>
            <a:ext cx="2100263" cy="971550"/>
            <a:chOff x="5650704" y="4701537"/>
            <a:chExt cx="2100263" cy="97155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645F031-690A-2DD3-B6C0-F121EDA49D5E}"/>
                </a:ext>
              </a:extLst>
            </p:cNvPr>
            <p:cNvGrpSpPr/>
            <p:nvPr/>
          </p:nvGrpSpPr>
          <p:grpSpPr>
            <a:xfrm>
              <a:off x="5650704" y="4701537"/>
              <a:ext cx="2100263" cy="971550"/>
              <a:chOff x="4329112" y="4864401"/>
              <a:chExt cx="2100263" cy="971550"/>
            </a:xfrm>
          </p:grpSpPr>
          <p:pic>
            <p:nvPicPr>
              <p:cNvPr id="54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2C4171CD-2006-5B3C-ECCB-833416DA6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03144">
                <a:off x="5341710" y="5064999"/>
                <a:ext cx="481707" cy="479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5506AF0-3106-854E-289A-99CF1F01DB69}"/>
                  </a:ext>
                </a:extLst>
              </p:cNvPr>
              <p:cNvSpPr txBox="1"/>
              <p:nvPr/>
            </p:nvSpPr>
            <p:spPr>
              <a:xfrm>
                <a:off x="5843588" y="5000625"/>
                <a:ext cx="585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?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DE222E7-D7A6-5053-E5C7-7DE22FD4014C}"/>
                  </a:ext>
                </a:extLst>
              </p:cNvPr>
              <p:cNvSpPr txBox="1"/>
              <p:nvPr/>
            </p:nvSpPr>
            <p:spPr>
              <a:xfrm>
                <a:off x="5169539" y="5057789"/>
                <a:ext cx="5857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,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CE85253-A1D5-CF9A-FA99-E1445FA5BD75}"/>
                  </a:ext>
                </a:extLst>
              </p:cNvPr>
              <p:cNvSpPr/>
              <p:nvPr/>
            </p:nvSpPr>
            <p:spPr>
              <a:xfrm>
                <a:off x="4329112" y="4864401"/>
                <a:ext cx="2100263" cy="971550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&quot;No&quot; Symbol 58">
              <a:extLst>
                <a:ext uri="{FF2B5EF4-FFF2-40B4-BE49-F238E27FC236}">
                  <a16:creationId xmlns:a16="http://schemas.microsoft.com/office/drawing/2014/main" id="{9C36A461-6CA8-9500-C38A-B14E50020B11}"/>
                </a:ext>
              </a:extLst>
            </p:cNvPr>
            <p:cNvSpPr/>
            <p:nvPr/>
          </p:nvSpPr>
          <p:spPr>
            <a:xfrm>
              <a:off x="5947928" y="4881855"/>
              <a:ext cx="509431" cy="554406"/>
            </a:xfrm>
            <a:prstGeom prst="noSmoking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CC8B88-6ECC-A71B-9F97-1198E88355E5}"/>
              </a:ext>
            </a:extLst>
          </p:cNvPr>
          <p:cNvCxnSpPr>
            <a:stCxn id="58" idx="3"/>
          </p:cNvCxnSpPr>
          <p:nvPr/>
        </p:nvCxnSpPr>
        <p:spPr>
          <a:xfrm flipH="1">
            <a:off x="9344025" y="1082187"/>
            <a:ext cx="305350" cy="3605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0B4767-9CC4-9CA5-1629-08F1C67DB6B0}"/>
              </a:ext>
            </a:extLst>
          </p:cNvPr>
          <p:cNvCxnSpPr>
            <a:cxnSpLocks/>
            <a:stCxn id="51" idx="5"/>
          </p:cNvCxnSpPr>
          <p:nvPr/>
        </p:nvCxnSpPr>
        <p:spPr>
          <a:xfrm>
            <a:off x="8325370" y="1082187"/>
            <a:ext cx="76475" cy="45232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D6005C7-A91B-396E-E2FB-FB94EC238970}"/>
              </a:ext>
            </a:extLst>
          </p:cNvPr>
          <p:cNvGrpSpPr/>
          <p:nvPr/>
        </p:nvGrpSpPr>
        <p:grpSpPr>
          <a:xfrm>
            <a:off x="860551" y="4699340"/>
            <a:ext cx="1834356" cy="954759"/>
            <a:chOff x="860551" y="4699340"/>
            <a:chExt cx="1834356" cy="954759"/>
          </a:xfrm>
        </p:grpSpPr>
        <p:pic>
          <p:nvPicPr>
            <p:cNvPr id="10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3EB2CD25-06B7-43FA-509C-D4171422F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140" y="5131361"/>
              <a:ext cx="446701" cy="44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E79E7D-CCFE-ABE7-1622-B4C9A7E11DC5}"/>
                </a:ext>
              </a:extLst>
            </p:cNvPr>
            <p:cNvGrpSpPr/>
            <p:nvPr/>
          </p:nvGrpSpPr>
          <p:grpSpPr>
            <a:xfrm>
              <a:off x="1035459" y="5131361"/>
              <a:ext cx="509350" cy="444507"/>
              <a:chOff x="1179344" y="6154471"/>
              <a:chExt cx="551061" cy="480908"/>
            </a:xfrm>
          </p:grpSpPr>
          <p:pic>
            <p:nvPicPr>
              <p:cNvPr id="11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7479AAB5-C9A8-33AC-6127-B17BED6B83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9344" y="6154471"/>
                <a:ext cx="483282" cy="480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655C9913-B254-F471-DD14-5044D459C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3024">
                <a:off x="1469907" y="6154471"/>
                <a:ext cx="260498" cy="25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5833BE-8288-B8FA-E181-9EDFEAF40B50}"/>
                </a:ext>
              </a:extLst>
            </p:cNvPr>
            <p:cNvSpPr txBox="1"/>
            <p:nvPr/>
          </p:nvSpPr>
          <p:spPr>
            <a:xfrm>
              <a:off x="1608616" y="4999795"/>
              <a:ext cx="552033" cy="65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F488E51-5352-67DC-9D23-B680C0EB38C4}"/>
                    </a:ext>
                  </a:extLst>
                </p:cNvPr>
                <p:cNvSpPr txBox="1"/>
                <p:nvPr/>
              </p:nvSpPr>
              <p:spPr>
                <a:xfrm>
                  <a:off x="860551" y="4699340"/>
                  <a:ext cx="1834356" cy="454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F488E51-5352-67DC-9D23-B680C0EB3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551" y="4699340"/>
                  <a:ext cx="1834356" cy="454220"/>
                </a:xfrm>
                <a:prstGeom prst="rect">
                  <a:avLst/>
                </a:prstGeom>
                <a:blipFill>
                  <a:blip r:embed="rId6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1C1B604-524F-3FEE-F38D-9683AD898709}"/>
              </a:ext>
            </a:extLst>
          </p:cNvPr>
          <p:cNvSpPr txBox="1"/>
          <p:nvPr/>
        </p:nvSpPr>
        <p:spPr>
          <a:xfrm>
            <a:off x="3042651" y="5040982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6296BB-F1AF-DE98-9D28-D3E8ECF94B2C}"/>
              </a:ext>
            </a:extLst>
          </p:cNvPr>
          <p:cNvSpPr txBox="1"/>
          <p:nvPr/>
        </p:nvSpPr>
        <p:spPr>
          <a:xfrm>
            <a:off x="3983814" y="5031205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D26A5-00EF-79CB-1C2F-438377FBC6CF}"/>
              </a:ext>
            </a:extLst>
          </p:cNvPr>
          <p:cNvSpPr txBox="1"/>
          <p:nvPr/>
        </p:nvSpPr>
        <p:spPr>
          <a:xfrm>
            <a:off x="4898649" y="5008624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7C6932-1113-67E6-EA77-E0EB961E507D}"/>
              </a:ext>
            </a:extLst>
          </p:cNvPr>
          <p:cNvSpPr txBox="1"/>
          <p:nvPr/>
        </p:nvSpPr>
        <p:spPr>
          <a:xfrm>
            <a:off x="5965888" y="5023009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$2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935F4-BE18-E9E1-D090-E6F94AD6F83E}"/>
              </a:ext>
            </a:extLst>
          </p:cNvPr>
          <p:cNvSpPr txBox="1"/>
          <p:nvPr/>
        </p:nvSpPr>
        <p:spPr>
          <a:xfrm>
            <a:off x="8138529" y="4983485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$2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81F075-188E-A265-5FBA-6FD9FF59D2D3}"/>
              </a:ext>
            </a:extLst>
          </p:cNvPr>
          <p:cNvSpPr txBox="1"/>
          <p:nvPr/>
        </p:nvSpPr>
        <p:spPr>
          <a:xfrm>
            <a:off x="7033128" y="5001258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$1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7ADD5B-06EC-F55F-1DB3-44EA0A539D6E}"/>
              </a:ext>
            </a:extLst>
          </p:cNvPr>
          <p:cNvSpPr txBox="1"/>
          <p:nvPr/>
        </p:nvSpPr>
        <p:spPr>
          <a:xfrm>
            <a:off x="8990201" y="4953255"/>
            <a:ext cx="834190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-$4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67EAB2-EC6A-6D77-BEE0-15E35EEC0C55}"/>
              </a:ext>
            </a:extLst>
          </p:cNvPr>
          <p:cNvSpPr txBox="1"/>
          <p:nvPr/>
        </p:nvSpPr>
        <p:spPr>
          <a:xfrm>
            <a:off x="10022085" y="4969181"/>
            <a:ext cx="834190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$7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4514C0C-00FD-1FE2-A922-9FF4F3F2EA0C}"/>
              </a:ext>
            </a:extLst>
          </p:cNvPr>
          <p:cNvGrpSpPr/>
          <p:nvPr/>
        </p:nvGrpSpPr>
        <p:grpSpPr>
          <a:xfrm>
            <a:off x="3102020" y="4253969"/>
            <a:ext cx="2610942" cy="773711"/>
            <a:chOff x="3006400" y="3181181"/>
            <a:chExt cx="2610942" cy="7737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B9B0DA-F218-11DA-EB86-6D149B3EDD60}"/>
                </a:ext>
              </a:extLst>
            </p:cNvPr>
            <p:cNvSpPr txBox="1"/>
            <p:nvPr/>
          </p:nvSpPr>
          <p:spPr>
            <a:xfrm>
              <a:off x="3558592" y="3181181"/>
              <a:ext cx="2058750" cy="42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Compliers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7AB8C3AF-CD26-A708-91E5-ECD3EFE02E70}"/>
                </a:ext>
              </a:extLst>
            </p:cNvPr>
            <p:cNvSpPr/>
            <p:nvPr/>
          </p:nvSpPr>
          <p:spPr>
            <a:xfrm rot="16200000">
              <a:off x="4067701" y="2562468"/>
              <a:ext cx="331123" cy="2453726"/>
            </a:xfrm>
            <a:prstGeom prst="rightBrac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265EA25-95AD-A4B2-C539-6D6D2F072BD5}"/>
              </a:ext>
            </a:extLst>
          </p:cNvPr>
          <p:cNvGrpSpPr/>
          <p:nvPr/>
        </p:nvGrpSpPr>
        <p:grpSpPr>
          <a:xfrm>
            <a:off x="5865456" y="4253968"/>
            <a:ext cx="4685615" cy="780194"/>
            <a:chOff x="5769836" y="3181180"/>
            <a:chExt cx="4685615" cy="78019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AA81B0-1691-5810-0A5D-B11B0B71C5CD}"/>
                </a:ext>
              </a:extLst>
            </p:cNvPr>
            <p:cNvSpPr txBox="1"/>
            <p:nvPr/>
          </p:nvSpPr>
          <p:spPr>
            <a:xfrm>
              <a:off x="6246625" y="3181180"/>
              <a:ext cx="3931371" cy="42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Never Takers or Always Takers</a:t>
              </a:r>
            </a:p>
          </p:txBody>
        </p: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B0F0B4A3-10C8-B0DF-922C-E598EF2E8E52}"/>
                </a:ext>
              </a:extLst>
            </p:cNvPr>
            <p:cNvSpPr/>
            <p:nvPr/>
          </p:nvSpPr>
          <p:spPr>
            <a:xfrm rot="16200000">
              <a:off x="7936898" y="1442820"/>
              <a:ext cx="351492" cy="4685615"/>
            </a:xfrm>
            <a:prstGeom prst="righ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9FD6C1-2E22-7D08-B34C-548B63E30271}"/>
                  </a:ext>
                </a:extLst>
              </p:cNvPr>
              <p:cNvSpPr txBox="1"/>
              <p:nvPr/>
            </p:nvSpPr>
            <p:spPr>
              <a:xfrm>
                <a:off x="967455" y="5678151"/>
                <a:ext cx="1834356" cy="454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9FD6C1-2E22-7D08-B34C-548B63E30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55" y="5678151"/>
                <a:ext cx="1834356" cy="454220"/>
              </a:xfrm>
              <a:prstGeom prst="rect">
                <a:avLst/>
              </a:prstGeom>
              <a:blipFill>
                <a:blip r:embed="rId7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B83D9D3-EE69-6CB4-E7BA-B2F81E98F90A}"/>
              </a:ext>
            </a:extLst>
          </p:cNvPr>
          <p:cNvSpPr txBox="1"/>
          <p:nvPr/>
        </p:nvSpPr>
        <p:spPr>
          <a:xfrm>
            <a:off x="3174712" y="5635004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C42E8D-9705-3521-2BBB-7E5822530875}"/>
              </a:ext>
            </a:extLst>
          </p:cNvPr>
          <p:cNvSpPr txBox="1"/>
          <p:nvPr/>
        </p:nvSpPr>
        <p:spPr>
          <a:xfrm>
            <a:off x="4155662" y="5635003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81FC4-A895-F2A3-81FC-47262710252B}"/>
              </a:ext>
            </a:extLst>
          </p:cNvPr>
          <p:cNvSpPr txBox="1"/>
          <p:nvPr/>
        </p:nvSpPr>
        <p:spPr>
          <a:xfrm>
            <a:off x="5013251" y="5625309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15822C-CD06-93D3-3D56-ED99481EA613}"/>
              </a:ext>
            </a:extLst>
          </p:cNvPr>
          <p:cNvSpPr txBox="1"/>
          <p:nvPr/>
        </p:nvSpPr>
        <p:spPr>
          <a:xfrm>
            <a:off x="6046671" y="5609563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D0BA55-BE16-A9F5-2608-960C5886106E}"/>
              </a:ext>
            </a:extLst>
          </p:cNvPr>
          <p:cNvSpPr txBox="1"/>
          <p:nvPr/>
        </p:nvSpPr>
        <p:spPr>
          <a:xfrm>
            <a:off x="7174844" y="5617902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FCFD5A8-0E58-9D60-D183-5ABC5160B417}"/>
              </a:ext>
            </a:extLst>
          </p:cNvPr>
          <p:cNvSpPr txBox="1"/>
          <p:nvPr/>
        </p:nvSpPr>
        <p:spPr>
          <a:xfrm>
            <a:off x="8208264" y="5612170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3C6C73-0AB7-2946-FB41-CEF6FBE0D8F7}"/>
              </a:ext>
            </a:extLst>
          </p:cNvPr>
          <p:cNvSpPr txBox="1"/>
          <p:nvPr/>
        </p:nvSpPr>
        <p:spPr>
          <a:xfrm>
            <a:off x="9241684" y="5591859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42DE2A0-199C-FF4E-D3D7-3E38A0708E95}"/>
              </a:ext>
            </a:extLst>
          </p:cNvPr>
          <p:cNvSpPr txBox="1"/>
          <p:nvPr/>
        </p:nvSpPr>
        <p:spPr>
          <a:xfrm>
            <a:off x="10158441" y="5585073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4637F6-BA12-486E-DC45-8A30BAB00E53}"/>
                  </a:ext>
                </a:extLst>
              </p:cNvPr>
              <p:cNvSpPr txBox="1"/>
              <p:nvPr/>
            </p:nvSpPr>
            <p:spPr>
              <a:xfrm>
                <a:off x="-1647777" y="6280177"/>
                <a:ext cx="6100762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4637F6-BA12-486E-DC45-8A30BAB00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7777" y="6280177"/>
                <a:ext cx="6100762" cy="411395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C16AAC2-5499-4354-066D-A35199940903}"/>
              </a:ext>
            </a:extLst>
          </p:cNvPr>
          <p:cNvSpPr txBox="1"/>
          <p:nvPr/>
        </p:nvSpPr>
        <p:spPr>
          <a:xfrm>
            <a:off x="3061025" y="6251109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AE2AB3-14D6-F314-F913-BE7E0D05D03A}"/>
              </a:ext>
            </a:extLst>
          </p:cNvPr>
          <p:cNvSpPr txBox="1"/>
          <p:nvPr/>
        </p:nvSpPr>
        <p:spPr>
          <a:xfrm>
            <a:off x="4002188" y="6241332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E1D6DF5-C499-A03C-98F0-21A15C82F1ED}"/>
              </a:ext>
            </a:extLst>
          </p:cNvPr>
          <p:cNvSpPr txBox="1"/>
          <p:nvPr/>
        </p:nvSpPr>
        <p:spPr>
          <a:xfrm>
            <a:off x="4917023" y="6218751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AEEB2BA-1891-B1F1-2401-20F0FD85EDCA}"/>
              </a:ext>
            </a:extLst>
          </p:cNvPr>
          <p:cNvSpPr txBox="1"/>
          <p:nvPr/>
        </p:nvSpPr>
        <p:spPr>
          <a:xfrm>
            <a:off x="6062942" y="6190311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514354C-DE58-6147-A758-3BBC9212837E}"/>
              </a:ext>
            </a:extLst>
          </p:cNvPr>
          <p:cNvSpPr txBox="1"/>
          <p:nvPr/>
        </p:nvSpPr>
        <p:spPr>
          <a:xfrm>
            <a:off x="7191115" y="6198650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C16D34-DC61-0727-B41A-0E9C7B9E8AC9}"/>
              </a:ext>
            </a:extLst>
          </p:cNvPr>
          <p:cNvSpPr txBox="1"/>
          <p:nvPr/>
        </p:nvSpPr>
        <p:spPr>
          <a:xfrm>
            <a:off x="8224535" y="6192918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408611-1B22-D637-FAF9-DC7B36CD2010}"/>
              </a:ext>
            </a:extLst>
          </p:cNvPr>
          <p:cNvSpPr txBox="1"/>
          <p:nvPr/>
        </p:nvSpPr>
        <p:spPr>
          <a:xfrm>
            <a:off x="9257955" y="6172607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4AEB15-8AFB-BC79-A98D-7D40A522C786}"/>
              </a:ext>
            </a:extLst>
          </p:cNvPr>
          <p:cNvSpPr txBox="1"/>
          <p:nvPr/>
        </p:nvSpPr>
        <p:spPr>
          <a:xfrm>
            <a:off x="10174712" y="6165821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D2DA8-E051-8D86-9C51-5DCAE783B6B8}"/>
                  </a:ext>
                </a:extLst>
              </p:cNvPr>
              <p:cNvSpPr txBox="1"/>
              <p:nvPr/>
            </p:nvSpPr>
            <p:spPr>
              <a:xfrm>
                <a:off x="5136623" y="2216229"/>
                <a:ext cx="10273985" cy="800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Average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effect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among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compliers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compliers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people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D2DA8-E051-8D86-9C51-5DCAE783B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623" y="2216229"/>
                <a:ext cx="10273985" cy="800797"/>
              </a:xfrm>
              <a:prstGeom prst="rect">
                <a:avLst/>
              </a:prstGeom>
              <a:blipFill>
                <a:blip r:embed="rId9"/>
                <a:stretch>
                  <a:fillRect t="-937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51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4EE8-C04F-7CE0-07CA-295406A6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947"/>
            <a:ext cx="10515600" cy="1325563"/>
          </a:xfrm>
        </p:spPr>
        <p:txBody>
          <a:bodyPr/>
          <a:lstStyle/>
          <a:p>
            <a:r>
              <a:rPr lang="en-US" dirty="0"/>
              <a:t>Some Math!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  <a:blipFill>
                <a:blip r:embed="rId2"/>
                <a:stretch>
                  <a:fillRect l="-1086" t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D6005C7-A91B-396E-E2FB-FB94EC238970}"/>
              </a:ext>
            </a:extLst>
          </p:cNvPr>
          <p:cNvGrpSpPr/>
          <p:nvPr/>
        </p:nvGrpSpPr>
        <p:grpSpPr>
          <a:xfrm>
            <a:off x="860551" y="4699340"/>
            <a:ext cx="1834356" cy="954759"/>
            <a:chOff x="860551" y="4699340"/>
            <a:chExt cx="1834356" cy="954759"/>
          </a:xfrm>
        </p:grpSpPr>
        <p:pic>
          <p:nvPicPr>
            <p:cNvPr id="10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3EB2CD25-06B7-43FA-509C-D4171422F0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140" y="5131361"/>
              <a:ext cx="446701" cy="44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E79E7D-CCFE-ABE7-1622-B4C9A7E11DC5}"/>
                </a:ext>
              </a:extLst>
            </p:cNvPr>
            <p:cNvGrpSpPr/>
            <p:nvPr/>
          </p:nvGrpSpPr>
          <p:grpSpPr>
            <a:xfrm>
              <a:off x="1035459" y="5131361"/>
              <a:ext cx="509350" cy="444507"/>
              <a:chOff x="1179344" y="6154471"/>
              <a:chExt cx="551061" cy="480908"/>
            </a:xfrm>
          </p:grpSpPr>
          <p:pic>
            <p:nvPicPr>
              <p:cNvPr id="11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7479AAB5-C9A8-33AC-6127-B17BED6B83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9344" y="6154471"/>
                <a:ext cx="483282" cy="480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655C9913-B254-F471-DD14-5044D459C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3024">
                <a:off x="1469907" y="6154471"/>
                <a:ext cx="260498" cy="259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5833BE-8288-B8FA-E181-9EDFEAF40B50}"/>
                </a:ext>
              </a:extLst>
            </p:cNvPr>
            <p:cNvSpPr txBox="1"/>
            <p:nvPr/>
          </p:nvSpPr>
          <p:spPr>
            <a:xfrm>
              <a:off x="1608616" y="4999795"/>
              <a:ext cx="552033" cy="654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-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F488E51-5352-67DC-9D23-B680C0EB38C4}"/>
                    </a:ext>
                  </a:extLst>
                </p:cNvPr>
                <p:cNvSpPr txBox="1"/>
                <p:nvPr/>
              </p:nvSpPr>
              <p:spPr>
                <a:xfrm>
                  <a:off x="860551" y="4699340"/>
                  <a:ext cx="1834356" cy="454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F488E51-5352-67DC-9D23-B680C0EB3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551" y="4699340"/>
                  <a:ext cx="1834356" cy="454220"/>
                </a:xfrm>
                <a:prstGeom prst="rect">
                  <a:avLst/>
                </a:prstGeom>
                <a:blipFill>
                  <a:blip r:embed="rId5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1C1B604-524F-3FEE-F38D-9683AD898709}"/>
              </a:ext>
            </a:extLst>
          </p:cNvPr>
          <p:cNvSpPr txBox="1"/>
          <p:nvPr/>
        </p:nvSpPr>
        <p:spPr>
          <a:xfrm>
            <a:off x="3042651" y="5040982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6296BB-F1AF-DE98-9D28-D3E8ECF94B2C}"/>
              </a:ext>
            </a:extLst>
          </p:cNvPr>
          <p:cNvSpPr txBox="1"/>
          <p:nvPr/>
        </p:nvSpPr>
        <p:spPr>
          <a:xfrm>
            <a:off x="3983814" y="5031205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D26A5-00EF-79CB-1C2F-438377FBC6CF}"/>
              </a:ext>
            </a:extLst>
          </p:cNvPr>
          <p:cNvSpPr txBox="1"/>
          <p:nvPr/>
        </p:nvSpPr>
        <p:spPr>
          <a:xfrm>
            <a:off x="4898649" y="5008624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7C6932-1113-67E6-EA77-E0EB961E507D}"/>
              </a:ext>
            </a:extLst>
          </p:cNvPr>
          <p:cNvSpPr txBox="1"/>
          <p:nvPr/>
        </p:nvSpPr>
        <p:spPr>
          <a:xfrm>
            <a:off x="5965888" y="5023009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$2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F935F4-BE18-E9E1-D090-E6F94AD6F83E}"/>
              </a:ext>
            </a:extLst>
          </p:cNvPr>
          <p:cNvSpPr txBox="1"/>
          <p:nvPr/>
        </p:nvSpPr>
        <p:spPr>
          <a:xfrm>
            <a:off x="8138529" y="4983485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$2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81F075-188E-A265-5FBA-6FD9FF59D2D3}"/>
              </a:ext>
            </a:extLst>
          </p:cNvPr>
          <p:cNvSpPr txBox="1"/>
          <p:nvPr/>
        </p:nvSpPr>
        <p:spPr>
          <a:xfrm>
            <a:off x="7033128" y="5001258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$1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7ADD5B-06EC-F55F-1DB3-44EA0A539D6E}"/>
              </a:ext>
            </a:extLst>
          </p:cNvPr>
          <p:cNvSpPr txBox="1"/>
          <p:nvPr/>
        </p:nvSpPr>
        <p:spPr>
          <a:xfrm>
            <a:off x="8990201" y="4953255"/>
            <a:ext cx="834190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-$4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67EAB2-EC6A-6D77-BEE0-15E35EEC0C55}"/>
              </a:ext>
            </a:extLst>
          </p:cNvPr>
          <p:cNvSpPr txBox="1"/>
          <p:nvPr/>
        </p:nvSpPr>
        <p:spPr>
          <a:xfrm>
            <a:off x="10022085" y="4969181"/>
            <a:ext cx="834190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$7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4514C0C-00FD-1FE2-A922-9FF4F3F2EA0C}"/>
              </a:ext>
            </a:extLst>
          </p:cNvPr>
          <p:cNvGrpSpPr/>
          <p:nvPr/>
        </p:nvGrpSpPr>
        <p:grpSpPr>
          <a:xfrm>
            <a:off x="3102020" y="4253969"/>
            <a:ext cx="2610942" cy="773711"/>
            <a:chOff x="3006400" y="3181181"/>
            <a:chExt cx="2610942" cy="7737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B9B0DA-F218-11DA-EB86-6D149B3EDD60}"/>
                </a:ext>
              </a:extLst>
            </p:cNvPr>
            <p:cNvSpPr txBox="1"/>
            <p:nvPr/>
          </p:nvSpPr>
          <p:spPr>
            <a:xfrm>
              <a:off x="3558592" y="3181181"/>
              <a:ext cx="2058750" cy="42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</a:rPr>
                <a:t>Compliers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7AB8C3AF-CD26-A708-91E5-ECD3EFE02E70}"/>
                </a:ext>
              </a:extLst>
            </p:cNvPr>
            <p:cNvSpPr/>
            <p:nvPr/>
          </p:nvSpPr>
          <p:spPr>
            <a:xfrm rot="16200000">
              <a:off x="4067701" y="2562468"/>
              <a:ext cx="331123" cy="2453726"/>
            </a:xfrm>
            <a:prstGeom prst="rightBrac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265EA25-95AD-A4B2-C539-6D6D2F072BD5}"/>
              </a:ext>
            </a:extLst>
          </p:cNvPr>
          <p:cNvGrpSpPr/>
          <p:nvPr/>
        </p:nvGrpSpPr>
        <p:grpSpPr>
          <a:xfrm>
            <a:off x="5865456" y="4253968"/>
            <a:ext cx="4685615" cy="780194"/>
            <a:chOff x="5769836" y="3181180"/>
            <a:chExt cx="4685615" cy="78019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AA81B0-1691-5810-0A5D-B11B0B71C5CD}"/>
                </a:ext>
              </a:extLst>
            </p:cNvPr>
            <p:cNvSpPr txBox="1"/>
            <p:nvPr/>
          </p:nvSpPr>
          <p:spPr>
            <a:xfrm>
              <a:off x="6246625" y="3181180"/>
              <a:ext cx="3931371" cy="42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Never Takers or Always Takers</a:t>
              </a:r>
            </a:p>
          </p:txBody>
        </p: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B0F0B4A3-10C8-B0DF-922C-E598EF2E8E52}"/>
                </a:ext>
              </a:extLst>
            </p:cNvPr>
            <p:cNvSpPr/>
            <p:nvPr/>
          </p:nvSpPr>
          <p:spPr>
            <a:xfrm rot="16200000">
              <a:off x="7936898" y="1442820"/>
              <a:ext cx="351492" cy="4685615"/>
            </a:xfrm>
            <a:prstGeom prst="righ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9FD6C1-2E22-7D08-B34C-548B63E30271}"/>
                  </a:ext>
                </a:extLst>
              </p:cNvPr>
              <p:cNvSpPr txBox="1"/>
              <p:nvPr/>
            </p:nvSpPr>
            <p:spPr>
              <a:xfrm>
                <a:off x="967455" y="5678151"/>
                <a:ext cx="1834356" cy="454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9FD6C1-2E22-7D08-B34C-548B63E30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55" y="5678151"/>
                <a:ext cx="1834356" cy="454220"/>
              </a:xfrm>
              <a:prstGeom prst="rect">
                <a:avLst/>
              </a:prstGeom>
              <a:blipFill>
                <a:blip r:embed="rId6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B83D9D3-EE69-6CB4-E7BA-B2F81E98F90A}"/>
              </a:ext>
            </a:extLst>
          </p:cNvPr>
          <p:cNvSpPr txBox="1"/>
          <p:nvPr/>
        </p:nvSpPr>
        <p:spPr>
          <a:xfrm>
            <a:off x="3174712" y="5635004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C42E8D-9705-3521-2BBB-7E5822530875}"/>
              </a:ext>
            </a:extLst>
          </p:cNvPr>
          <p:cNvSpPr txBox="1"/>
          <p:nvPr/>
        </p:nvSpPr>
        <p:spPr>
          <a:xfrm>
            <a:off x="4155662" y="5635003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281FC4-A895-F2A3-81FC-47262710252B}"/>
              </a:ext>
            </a:extLst>
          </p:cNvPr>
          <p:cNvSpPr txBox="1"/>
          <p:nvPr/>
        </p:nvSpPr>
        <p:spPr>
          <a:xfrm>
            <a:off x="5013251" y="5625309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15822C-CD06-93D3-3D56-ED99481EA613}"/>
              </a:ext>
            </a:extLst>
          </p:cNvPr>
          <p:cNvSpPr txBox="1"/>
          <p:nvPr/>
        </p:nvSpPr>
        <p:spPr>
          <a:xfrm>
            <a:off x="6046671" y="5609563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D0BA55-BE16-A9F5-2608-960C5886106E}"/>
              </a:ext>
            </a:extLst>
          </p:cNvPr>
          <p:cNvSpPr txBox="1"/>
          <p:nvPr/>
        </p:nvSpPr>
        <p:spPr>
          <a:xfrm>
            <a:off x="7174844" y="5617902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FCFD5A8-0E58-9D60-D183-5ABC5160B417}"/>
              </a:ext>
            </a:extLst>
          </p:cNvPr>
          <p:cNvSpPr txBox="1"/>
          <p:nvPr/>
        </p:nvSpPr>
        <p:spPr>
          <a:xfrm>
            <a:off x="8208264" y="5612170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3C6C73-0AB7-2946-FB41-CEF6FBE0D8F7}"/>
              </a:ext>
            </a:extLst>
          </p:cNvPr>
          <p:cNvSpPr txBox="1"/>
          <p:nvPr/>
        </p:nvSpPr>
        <p:spPr>
          <a:xfrm>
            <a:off x="9241684" y="5591859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42DE2A0-199C-FF4E-D3D7-3E38A0708E95}"/>
              </a:ext>
            </a:extLst>
          </p:cNvPr>
          <p:cNvSpPr txBox="1"/>
          <p:nvPr/>
        </p:nvSpPr>
        <p:spPr>
          <a:xfrm>
            <a:off x="10158441" y="5585073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4637F6-BA12-486E-DC45-8A30BAB00E53}"/>
                  </a:ext>
                </a:extLst>
              </p:cNvPr>
              <p:cNvSpPr txBox="1"/>
              <p:nvPr/>
            </p:nvSpPr>
            <p:spPr>
              <a:xfrm>
                <a:off x="-1647777" y="6280177"/>
                <a:ext cx="6100762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4637F6-BA12-486E-DC45-8A30BAB00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7777" y="6280177"/>
                <a:ext cx="6100762" cy="411395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C16AAC2-5499-4354-066D-A35199940903}"/>
              </a:ext>
            </a:extLst>
          </p:cNvPr>
          <p:cNvSpPr txBox="1"/>
          <p:nvPr/>
        </p:nvSpPr>
        <p:spPr>
          <a:xfrm>
            <a:off x="3061025" y="6251109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AE2AB3-14D6-F314-F913-BE7E0D05D03A}"/>
              </a:ext>
            </a:extLst>
          </p:cNvPr>
          <p:cNvSpPr txBox="1"/>
          <p:nvPr/>
        </p:nvSpPr>
        <p:spPr>
          <a:xfrm>
            <a:off x="4002188" y="6241332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E1D6DF5-C499-A03C-98F0-21A15C82F1ED}"/>
              </a:ext>
            </a:extLst>
          </p:cNvPr>
          <p:cNvSpPr txBox="1"/>
          <p:nvPr/>
        </p:nvSpPr>
        <p:spPr>
          <a:xfrm>
            <a:off x="4917023" y="6218751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$1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AEEB2BA-1891-B1F1-2401-20F0FD85EDCA}"/>
              </a:ext>
            </a:extLst>
          </p:cNvPr>
          <p:cNvSpPr txBox="1"/>
          <p:nvPr/>
        </p:nvSpPr>
        <p:spPr>
          <a:xfrm>
            <a:off x="6062942" y="6190311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514354C-DE58-6147-A758-3BBC9212837E}"/>
              </a:ext>
            </a:extLst>
          </p:cNvPr>
          <p:cNvSpPr txBox="1"/>
          <p:nvPr/>
        </p:nvSpPr>
        <p:spPr>
          <a:xfrm>
            <a:off x="7191115" y="6198650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C16D34-DC61-0727-B41A-0E9C7B9E8AC9}"/>
              </a:ext>
            </a:extLst>
          </p:cNvPr>
          <p:cNvSpPr txBox="1"/>
          <p:nvPr/>
        </p:nvSpPr>
        <p:spPr>
          <a:xfrm>
            <a:off x="8224535" y="6192918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408611-1B22-D637-FAF9-DC7B36CD2010}"/>
              </a:ext>
            </a:extLst>
          </p:cNvPr>
          <p:cNvSpPr txBox="1"/>
          <p:nvPr/>
        </p:nvSpPr>
        <p:spPr>
          <a:xfrm>
            <a:off x="9257955" y="6172607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4AEB15-8AFB-BC79-A98D-7D40A522C786}"/>
              </a:ext>
            </a:extLst>
          </p:cNvPr>
          <p:cNvSpPr txBox="1"/>
          <p:nvPr/>
        </p:nvSpPr>
        <p:spPr>
          <a:xfrm>
            <a:off x="10174712" y="6165821"/>
            <a:ext cx="561475" cy="540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D2DA8-E051-8D86-9C51-5DCAE783B6B8}"/>
                  </a:ext>
                </a:extLst>
              </p:cNvPr>
              <p:cNvSpPr txBox="1"/>
              <p:nvPr/>
            </p:nvSpPr>
            <p:spPr>
              <a:xfrm>
                <a:off x="5136623" y="1278566"/>
                <a:ext cx="10273985" cy="800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Average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effect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among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compliers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compliers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people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D2DA8-E051-8D86-9C51-5DCAE783B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623" y="1278566"/>
                <a:ext cx="10273985" cy="800797"/>
              </a:xfrm>
              <a:prstGeom prst="rect">
                <a:avLst/>
              </a:prstGeom>
              <a:blipFill>
                <a:blip r:embed="rId8"/>
                <a:stretch>
                  <a:fillRect t="-781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1137E73-2792-F3F3-A218-52B1C01E42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67" y="2363849"/>
                <a:ext cx="10515600" cy="736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1137E73-2792-F3F3-A218-52B1C01E4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67" y="2363849"/>
                <a:ext cx="10515600" cy="736924"/>
              </a:xfrm>
              <a:prstGeom prst="rect">
                <a:avLst/>
              </a:prstGeom>
              <a:blipFill>
                <a:blip r:embed="rId9"/>
                <a:stretch>
                  <a:fillRect l="-965" t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D15DB-2930-C78F-CA96-6783EFF0CB7A}"/>
                  </a:ext>
                </a:extLst>
              </p:cNvPr>
              <p:cNvSpPr txBox="1"/>
              <p:nvPr/>
            </p:nvSpPr>
            <p:spPr>
              <a:xfrm>
                <a:off x="5455059" y="2276927"/>
                <a:ext cx="3867999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=</a:t>
                </a:r>
                <a:r>
                  <a:rPr lang="en-US" sz="28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D15DB-2930-C78F-CA96-6783EFF0C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059" y="2276927"/>
                <a:ext cx="3867999" cy="588751"/>
              </a:xfrm>
              <a:prstGeom prst="rect">
                <a:avLst/>
              </a:prstGeom>
              <a:blipFill>
                <a:blip r:embed="rId10"/>
                <a:stretch>
                  <a:fillRect l="-3279" t="-425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93773D-BBB3-A936-14BF-2A2B97024073}"/>
                  </a:ext>
                </a:extLst>
              </p:cNvPr>
              <p:cNvSpPr txBox="1"/>
              <p:nvPr/>
            </p:nvSpPr>
            <p:spPr>
              <a:xfrm>
                <a:off x="5478498" y="3045787"/>
                <a:ext cx="3867999" cy="778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compliers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people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93773D-BBB3-A936-14BF-2A2B97024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498" y="3045787"/>
                <a:ext cx="3867999" cy="778226"/>
              </a:xfrm>
              <a:prstGeom prst="rect">
                <a:avLst/>
              </a:prstGeom>
              <a:blipFill>
                <a:blip r:embed="rId11"/>
                <a:stretch>
                  <a:fillRect l="-327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35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4EE8-C04F-7CE0-07CA-295406A6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947"/>
            <a:ext cx="10515600" cy="1325563"/>
          </a:xfrm>
        </p:spPr>
        <p:txBody>
          <a:bodyPr/>
          <a:lstStyle/>
          <a:p>
            <a:r>
              <a:rPr lang="en-US" dirty="0"/>
              <a:t>Some Math!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44C502-FDA7-C959-8052-0B52D16C4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442729"/>
                <a:ext cx="10515600" cy="736924"/>
              </a:xfrm>
              <a:blipFill>
                <a:blip r:embed="rId2"/>
                <a:stretch>
                  <a:fillRect l="-1086" t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D2DA8-E051-8D86-9C51-5DCAE783B6B8}"/>
                  </a:ext>
                </a:extLst>
              </p:cNvPr>
              <p:cNvSpPr txBox="1"/>
              <p:nvPr/>
            </p:nvSpPr>
            <p:spPr>
              <a:xfrm>
                <a:off x="5136623" y="1278566"/>
                <a:ext cx="10273985" cy="800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Average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effect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among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compliers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accent1"/>
                                </a:solidFill>
                                <a:latin typeface="Cambria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compliers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people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D2DA8-E051-8D86-9C51-5DCAE783B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623" y="1278566"/>
                <a:ext cx="10273985" cy="800797"/>
              </a:xfrm>
              <a:prstGeom prst="rect">
                <a:avLst/>
              </a:prstGeom>
              <a:blipFill>
                <a:blip r:embed="rId3"/>
                <a:stretch>
                  <a:fillRect t="-781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1137E73-2792-F3F3-A218-52B1C01E42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067" y="2363849"/>
                <a:ext cx="10515600" cy="7369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1137E73-2792-F3F3-A218-52B1C01E4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67" y="2363849"/>
                <a:ext cx="10515600" cy="736924"/>
              </a:xfrm>
              <a:prstGeom prst="rect">
                <a:avLst/>
              </a:prstGeom>
              <a:blipFill>
                <a:blip r:embed="rId4"/>
                <a:stretch>
                  <a:fillRect l="-965" t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D15DB-2930-C78F-CA96-6783EFF0CB7A}"/>
                  </a:ext>
                </a:extLst>
              </p:cNvPr>
              <p:cNvSpPr txBox="1"/>
              <p:nvPr/>
            </p:nvSpPr>
            <p:spPr>
              <a:xfrm>
                <a:off x="5455059" y="2276927"/>
                <a:ext cx="3867999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=</a:t>
                </a:r>
                <a:r>
                  <a:rPr lang="en-US" sz="28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1D15DB-2930-C78F-CA96-6783EFF0C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059" y="2276927"/>
                <a:ext cx="3867999" cy="588751"/>
              </a:xfrm>
              <a:prstGeom prst="rect">
                <a:avLst/>
              </a:prstGeom>
              <a:blipFill>
                <a:blip r:embed="rId5"/>
                <a:stretch>
                  <a:fillRect l="-3279" t="-425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93773D-BBB3-A936-14BF-2A2B97024073}"/>
                  </a:ext>
                </a:extLst>
              </p:cNvPr>
              <p:cNvSpPr txBox="1"/>
              <p:nvPr/>
            </p:nvSpPr>
            <p:spPr>
              <a:xfrm>
                <a:off x="5478498" y="3045787"/>
                <a:ext cx="3867999" cy="7782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compliers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people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93773D-BBB3-A936-14BF-2A2B97024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498" y="3045787"/>
                <a:ext cx="3867999" cy="778226"/>
              </a:xfrm>
              <a:prstGeom prst="rect">
                <a:avLst/>
              </a:prstGeom>
              <a:blipFill>
                <a:blip r:embed="rId6"/>
                <a:stretch>
                  <a:fillRect l="-327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378F51-0200-77E6-29D3-05118612D790}"/>
                  </a:ext>
                </a:extLst>
              </p:cNvPr>
              <p:cNvSpPr txBox="1"/>
              <p:nvPr/>
            </p:nvSpPr>
            <p:spPr>
              <a:xfrm>
                <a:off x="333718" y="4505951"/>
                <a:ext cx="6709661" cy="1147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378F51-0200-77E6-29D3-05118612D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18" y="4505951"/>
                <a:ext cx="6709661" cy="1147109"/>
              </a:xfrm>
              <a:prstGeom prst="rect">
                <a:avLst/>
              </a:prstGeom>
              <a:blipFill>
                <a:blip r:embed="rId7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191924-4311-C444-2706-05242059C38D}"/>
                  </a:ext>
                </a:extLst>
              </p:cNvPr>
              <p:cNvSpPr txBox="1"/>
              <p:nvPr/>
            </p:nvSpPr>
            <p:spPr>
              <a:xfrm>
                <a:off x="6096000" y="4670339"/>
                <a:ext cx="3250497" cy="9187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" panose="02040503050406030204" pitchFamily="18" charset="0"/>
                                </a:rPr>
                                <m:t>Average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" panose="02040503050406030204" pitchFamily="18" charset="0"/>
                                </a:rPr>
                                <m:t>effect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" panose="02040503050406030204" pitchFamily="18" charset="0"/>
                                </a:rPr>
                                <m:t>among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" panose="02040503050406030204" pitchFamily="18" charset="0"/>
                                </a:rPr>
                                <m:t>compliers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191924-4311-C444-2706-05242059C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70339"/>
                <a:ext cx="3250497" cy="918778"/>
              </a:xfrm>
              <a:prstGeom prst="rect">
                <a:avLst/>
              </a:prstGeom>
              <a:blipFill>
                <a:blip r:embed="rId8"/>
                <a:stretch>
                  <a:fillRect t="-9459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FB38319-0C55-94BD-01E6-4CA1EF1D7C30}"/>
              </a:ext>
            </a:extLst>
          </p:cNvPr>
          <p:cNvSpPr txBox="1"/>
          <p:nvPr/>
        </p:nvSpPr>
        <p:spPr>
          <a:xfrm>
            <a:off x="1178795" y="5734812"/>
            <a:ext cx="480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By </a:t>
            </a:r>
            <a:r>
              <a:rPr lang="en-US" sz="2400" b="1" dirty="0">
                <a:solidFill>
                  <a:schemeClr val="accent6"/>
                </a:solidFill>
              </a:rPr>
              <a:t>relevance</a:t>
            </a:r>
            <a:r>
              <a:rPr lang="en-US" sz="2400" dirty="0">
                <a:solidFill>
                  <a:schemeClr val="accent6"/>
                </a:solidFill>
              </a:rPr>
              <a:t>, the denominator isn’t zero, so it’s okay to divide by 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7BEB25-27C4-4B90-E000-BB224709E8AF}"/>
                  </a:ext>
                </a:extLst>
              </p:cNvPr>
              <p:cNvSpPr txBox="1"/>
              <p:nvPr/>
            </p:nvSpPr>
            <p:spPr>
              <a:xfrm>
                <a:off x="8462962" y="4885206"/>
                <a:ext cx="32504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𝐿𝐴𝑇𝐸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7BEB25-27C4-4B90-E000-BB224709E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962" y="4885206"/>
                <a:ext cx="325049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4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8B82-86D0-3A3C-9DD3-0C34759FF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E2C5-96C7-27ED-26DF-846775C59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 + Overview for today</a:t>
            </a:r>
          </a:p>
          <a:p>
            <a:r>
              <a:rPr lang="en-US" dirty="0"/>
              <a:t>Three types of “natural experiments”</a:t>
            </a:r>
          </a:p>
          <a:p>
            <a:pPr lvl="1"/>
            <a:r>
              <a:rPr lang="en-US" dirty="0"/>
              <a:t>Instrumental Variables</a:t>
            </a:r>
          </a:p>
          <a:p>
            <a:pPr lvl="1"/>
            <a:r>
              <a:rPr lang="en-US" dirty="0"/>
              <a:t>Regression Discontinuity</a:t>
            </a:r>
          </a:p>
          <a:p>
            <a:pPr lvl="1"/>
            <a:r>
              <a:rPr lang="en-US" dirty="0"/>
              <a:t>Diff-in-diff</a:t>
            </a:r>
          </a:p>
        </p:txBody>
      </p:sp>
    </p:spTree>
    <p:extLst>
      <p:ext uri="{BB962C8B-B14F-4D97-AF65-F5344CB8AC3E}">
        <p14:creationId xmlns:p14="http://schemas.microsoft.com/office/powerpoint/2010/main" val="727956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A2C8-61C9-D1C6-D692-04F76FD5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Back to this slide...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AD7FA-F1D8-257F-9129-DAAAC9CA6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Question: What did we do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(instrumental variable)?</a:t>
                </a:r>
              </a:p>
              <a:p>
                <a:endParaRPr lang="en-US" dirty="0"/>
              </a:p>
              <a:p>
                <a:r>
                  <a:rPr lang="en-US" dirty="0"/>
                  <a:t>Answer: Local Average Treatment Effects (LATE)!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Follow-up Questions: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Why does that still work?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Why did we need these particular assumptions?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AD7FA-F1D8-257F-9129-DAAAC9CA6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26927B-B027-8C6C-47A1-7F9A698BA40A}"/>
                  </a:ext>
                </a:extLst>
              </p:cNvPr>
              <p:cNvSpPr txBox="1"/>
              <p:nvPr/>
            </p:nvSpPr>
            <p:spPr>
              <a:xfrm>
                <a:off x="1533868" y="3377233"/>
                <a:ext cx="6709661" cy="1147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𝐿𝐴𝑇𝐸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26927B-B027-8C6C-47A1-7F9A698BA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868" y="3377233"/>
                <a:ext cx="6709661" cy="114710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592220A-A5BB-B641-0389-76F44E83ED77}"/>
              </a:ext>
            </a:extLst>
          </p:cNvPr>
          <p:cNvGrpSpPr/>
          <p:nvPr/>
        </p:nvGrpSpPr>
        <p:grpSpPr>
          <a:xfrm>
            <a:off x="8155600" y="2726106"/>
            <a:ext cx="3661525" cy="2591310"/>
            <a:chOff x="7212625" y="3201366"/>
            <a:chExt cx="3661525" cy="25913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619E16-5001-F6C3-1C50-60E5E7DCBBD6}"/>
                </a:ext>
              </a:extLst>
            </p:cNvPr>
            <p:cNvGrpSpPr/>
            <p:nvPr/>
          </p:nvGrpSpPr>
          <p:grpSpPr>
            <a:xfrm>
              <a:off x="7885218" y="3201366"/>
              <a:ext cx="2988932" cy="1090595"/>
              <a:chOff x="6290721" y="3251019"/>
              <a:chExt cx="2988932" cy="10905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5F62397-9039-B690-CF24-FCE2BF7DED10}"/>
                      </a:ext>
                    </a:extLst>
                  </p:cNvPr>
                  <p:cNvSpPr txBox="1"/>
                  <p:nvPr/>
                </p:nvSpPr>
                <p:spPr>
                  <a:xfrm>
                    <a:off x="6493592" y="3329039"/>
                    <a:ext cx="2786061" cy="860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Effect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a14:m>
                    <a:endParaRPr lang="en-US" sz="2000" b="1" dirty="0"/>
                  </a:p>
                  <a:p>
                    <a:r>
                      <a:rPr lang="en-US" sz="2400" dirty="0"/>
                      <a:t>    on 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5F62397-9039-B690-CF24-FCE2BF7DED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93592" y="3329039"/>
                    <a:ext cx="2786061" cy="8607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167" t="-4348" b="-159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Double Bracket 7">
                <a:extLst>
                  <a:ext uri="{FF2B5EF4-FFF2-40B4-BE49-F238E27FC236}">
                    <a16:creationId xmlns:a16="http://schemas.microsoft.com/office/drawing/2014/main" id="{783697C8-5068-852F-3EE1-A64FCA65BB07}"/>
                  </a:ext>
                </a:extLst>
              </p:cNvPr>
              <p:cNvSpPr/>
              <p:nvPr/>
            </p:nvSpPr>
            <p:spPr>
              <a:xfrm>
                <a:off x="6290721" y="3251019"/>
                <a:ext cx="1958871" cy="1090595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CE63B597-9F88-9CA9-5AA0-33D85CA1D2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7430" y="3656633"/>
                <a:ext cx="647788" cy="648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21E088-4605-E79E-D3C8-31A5714EE2CC}"/>
                </a:ext>
              </a:extLst>
            </p:cNvPr>
            <p:cNvGrpSpPr/>
            <p:nvPr/>
          </p:nvGrpSpPr>
          <p:grpSpPr>
            <a:xfrm>
              <a:off x="7906723" y="4677661"/>
              <a:ext cx="2967427" cy="1115015"/>
              <a:chOff x="9224573" y="4337717"/>
              <a:chExt cx="2967427" cy="1115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F49E084-1AE2-B014-4728-8A1AA1F8CC0B}"/>
                      </a:ext>
                    </a:extLst>
                  </p:cNvPr>
                  <p:cNvSpPr txBox="1"/>
                  <p:nvPr/>
                </p:nvSpPr>
                <p:spPr>
                  <a:xfrm>
                    <a:off x="9405939" y="4438022"/>
                    <a:ext cx="2786061" cy="89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Effect of</a:t>
                    </a:r>
                    <a:r>
                      <a:rPr lang="en-US" sz="2800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a14:m>
                    <a:endParaRPr lang="en-US" sz="2000" b="1" dirty="0"/>
                  </a:p>
                  <a:p>
                    <a:r>
                      <a:rPr lang="en-US" sz="2400" dirty="0"/>
                      <a:t>    on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F49E084-1AE2-B014-4728-8A1AA1F8C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05939" y="4438022"/>
                    <a:ext cx="2786061" cy="89255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67" t="-1408" b="-154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3" name="Picture 12" descr="Page 12 | Mortarboard Cap Images - Free Download on Freepik">
                <a:extLst>
                  <a:ext uri="{FF2B5EF4-FFF2-40B4-BE49-F238E27FC236}">
                    <a16:creationId xmlns:a16="http://schemas.microsoft.com/office/drawing/2014/main" id="{C796A46A-18C9-39F3-B1E5-1786B92396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3024">
                <a:off x="10100513" y="4817849"/>
                <a:ext cx="526944" cy="527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Double Bracket 13">
                <a:extLst>
                  <a:ext uri="{FF2B5EF4-FFF2-40B4-BE49-F238E27FC236}">
                    <a16:creationId xmlns:a16="http://schemas.microsoft.com/office/drawing/2014/main" id="{729EAA44-4B7B-98F3-79D2-9829D5AEC0B3}"/>
                  </a:ext>
                </a:extLst>
              </p:cNvPr>
              <p:cNvSpPr/>
              <p:nvPr/>
            </p:nvSpPr>
            <p:spPr>
              <a:xfrm>
                <a:off x="9224573" y="4337717"/>
                <a:ext cx="1937366" cy="1115015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FA66AE-896A-2114-BC01-100C6E8FED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2625" y="4426898"/>
              <a:ext cx="3198200" cy="110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8882D92-10F6-C6E4-49A5-83BB0DF02FE6}"/>
              </a:ext>
            </a:extLst>
          </p:cNvPr>
          <p:cNvSpPr txBox="1"/>
          <p:nvPr/>
        </p:nvSpPr>
        <p:spPr>
          <a:xfrm>
            <a:off x="7756702" y="5632981"/>
            <a:ext cx="4036400" cy="1200329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glow rad="159469">
              <a:srgbClr val="FFFF00">
                <a:alpha val="39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We just </a:t>
            </a:r>
            <a:r>
              <a:rPr lang="en-US" sz="2400" b="1" dirty="0">
                <a:solidFill>
                  <a:srgbClr val="7030A0"/>
                </a:solidFill>
              </a:rPr>
              <a:t>proved</a:t>
            </a:r>
            <a:r>
              <a:rPr lang="en-US" sz="2400" dirty="0">
                <a:solidFill>
                  <a:srgbClr val="7030A0"/>
                </a:solidFill>
              </a:rPr>
              <a:t> that our assumptions mean that this will work out!  </a:t>
            </a:r>
          </a:p>
        </p:txBody>
      </p:sp>
    </p:spTree>
    <p:extLst>
      <p:ext uri="{BB962C8B-B14F-4D97-AF65-F5344CB8AC3E}">
        <p14:creationId xmlns:p14="http://schemas.microsoft.com/office/powerpoint/2010/main" val="377089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358EA-7A57-4112-5F7F-4AE3D343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1477C6-F8FC-BEC6-18C8-00A024348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the following hold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Relevance: </a:t>
                </a:r>
                <a:r>
                  <a:rPr lang="en-US" dirty="0">
                    <a:solidFill>
                      <a:schemeClr val="accent1"/>
                    </a:solidFill>
                  </a:rPr>
                  <a:t>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should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.</a:t>
                </a:r>
                <a:endParaRPr lang="en-US" b="1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Independence</a:t>
                </a:r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“random”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Exclusion</a:t>
                </a:r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shouldn’t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except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Monotonicity</a:t>
                </a:r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shouldn’t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some and decrease it for others.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Then we can pretend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came from an RCT, and everything that we did last time still works!!  Yay!!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The power of math: </a:t>
                </a:r>
                <a:r>
                  <a:rPr lang="en-US" dirty="0">
                    <a:solidFill>
                      <a:schemeClr val="accent1"/>
                    </a:solidFill>
                  </a:rPr>
                  <a:t>we don’t need to be worried that we are missing something!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1477C6-F8FC-BEC6-18C8-00A024348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10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85818A-A201-C772-ADE4-5FFEA0D86A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85818A-A201-C772-ADE4-5FFEA0D86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5DCC5-225A-A638-C54C-E38649AFB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5DCC5-225A-A638-C54C-E38649AFB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4630F4-9382-8468-048D-F623159CD377}"/>
                  </a:ext>
                </a:extLst>
              </p:cNvPr>
              <p:cNvSpPr txBox="1"/>
              <p:nvPr/>
            </p:nvSpPr>
            <p:spPr>
              <a:xfrm>
                <a:off x="8853487" y="230188"/>
                <a:ext cx="3055143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4630F4-9382-8468-048D-F623159CD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487" y="230188"/>
                <a:ext cx="3055143" cy="5579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57B7A8-B11D-DA32-B460-2601474B40FD}"/>
                  </a:ext>
                </a:extLst>
              </p:cNvPr>
              <p:cNvSpPr txBox="1"/>
              <p:nvPr/>
            </p:nvSpPr>
            <p:spPr>
              <a:xfrm>
                <a:off x="8343900" y="859944"/>
                <a:ext cx="3564730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ATE</m:t>
                      </m:r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57B7A8-B11D-DA32-B460-2601474B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900" y="859944"/>
                <a:ext cx="3564730" cy="446917"/>
              </a:xfrm>
              <a:prstGeom prst="rect">
                <a:avLst/>
              </a:prstGeom>
              <a:blipFill>
                <a:blip r:embed="rId5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19763B-1C2F-6289-7803-2943F1896FD8}"/>
                  </a:ext>
                </a:extLst>
              </p:cNvPr>
              <p:cNvSpPr txBox="1"/>
              <p:nvPr/>
            </p:nvSpPr>
            <p:spPr>
              <a:xfrm>
                <a:off x="8958263" y="1369050"/>
                <a:ext cx="2950367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19763B-1C2F-6289-7803-2943F1896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263" y="1369050"/>
                <a:ext cx="2950367" cy="446917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5487E-486D-2BE6-CD07-47FE0CA48474}"/>
                  </a:ext>
                </a:extLst>
              </p:cNvPr>
              <p:cNvSpPr txBox="1"/>
              <p:nvPr/>
            </p:nvSpPr>
            <p:spPr>
              <a:xfrm>
                <a:off x="8343900" y="1878156"/>
                <a:ext cx="3700461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” 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E5487E-486D-2BE6-CD07-47FE0CA4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900" y="1878156"/>
                <a:ext cx="3700461" cy="446917"/>
              </a:xfrm>
              <a:prstGeom prst="rect">
                <a:avLst/>
              </a:prstGeom>
              <a:blipFill>
                <a:blip r:embed="rId7"/>
                <a:stretch>
                  <a:fillRect r="-102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3FA1B6C-632F-1F93-0231-063259FFE7A4}"/>
              </a:ext>
            </a:extLst>
          </p:cNvPr>
          <p:cNvGrpSpPr/>
          <p:nvPr/>
        </p:nvGrpSpPr>
        <p:grpSpPr>
          <a:xfrm>
            <a:off x="1812360" y="5099147"/>
            <a:ext cx="4462460" cy="1616724"/>
            <a:chOff x="1812360" y="5099147"/>
            <a:chExt cx="4462460" cy="16167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0ABDED-A26A-3404-5C7F-B38980447061}"/>
                </a:ext>
              </a:extLst>
            </p:cNvPr>
            <p:cNvGrpSpPr/>
            <p:nvPr/>
          </p:nvGrpSpPr>
          <p:grpSpPr>
            <a:xfrm>
              <a:off x="3007356" y="5638055"/>
              <a:ext cx="2967428" cy="1077816"/>
              <a:chOff x="7179306" y="4730201"/>
              <a:chExt cx="2967428" cy="107781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6AAD32-6EB8-1E40-C5C2-AA9E0BFF37E2}"/>
                  </a:ext>
                </a:extLst>
              </p:cNvPr>
              <p:cNvSpPr txBox="1"/>
              <p:nvPr/>
            </p:nvSpPr>
            <p:spPr>
              <a:xfrm>
                <a:off x="7360673" y="4830505"/>
                <a:ext cx="2786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Effect of</a:t>
                </a:r>
                <a:endParaRPr lang="en-US" sz="2000" dirty="0"/>
              </a:p>
              <a:p>
                <a:r>
                  <a:rPr lang="en-US" sz="2400" dirty="0"/>
                  <a:t>    on </a:t>
                </a:r>
              </a:p>
            </p:txBody>
          </p:sp>
          <p:pic>
            <p:nvPicPr>
              <p:cNvPr id="11" name="Content Placeholder 4">
                <a:extLst>
                  <a:ext uri="{FF2B5EF4-FFF2-40B4-BE49-F238E27FC236}">
                    <a16:creationId xmlns:a16="http://schemas.microsoft.com/office/drawing/2014/main" id="{0357CB09-5882-4CC1-D665-A53347E56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952" t="6679" r="10267" b="6847"/>
              <a:stretch/>
            </p:blipFill>
            <p:spPr>
              <a:xfrm>
                <a:off x="8652422" y="4830505"/>
                <a:ext cx="553824" cy="39761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 descr="Page 12 | Mortarboard Cap Images - Free Download on Freepik">
                <a:extLst>
                  <a:ext uri="{FF2B5EF4-FFF2-40B4-BE49-F238E27FC236}">
                    <a16:creationId xmlns:a16="http://schemas.microsoft.com/office/drawing/2014/main" id="{67AB5E18-8C09-8416-BAFF-6244D35845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3024">
                <a:off x="8055247" y="5210332"/>
                <a:ext cx="526944" cy="527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Double Bracket 12">
                <a:extLst>
                  <a:ext uri="{FF2B5EF4-FFF2-40B4-BE49-F238E27FC236}">
                    <a16:creationId xmlns:a16="http://schemas.microsoft.com/office/drawing/2014/main" id="{12A0D5EC-9A39-6E93-72FC-09A244535953}"/>
                  </a:ext>
                </a:extLst>
              </p:cNvPr>
              <p:cNvSpPr/>
              <p:nvPr/>
            </p:nvSpPr>
            <p:spPr>
              <a:xfrm>
                <a:off x="7179306" y="4730201"/>
                <a:ext cx="2298403" cy="1077816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DEA9276-B77A-39E8-FB8E-1E8B3445A7EA}"/>
                </a:ext>
              </a:extLst>
            </p:cNvPr>
            <p:cNvSpPr/>
            <p:nvPr/>
          </p:nvSpPr>
          <p:spPr>
            <a:xfrm rot="5400000">
              <a:off x="3775063" y="3136444"/>
              <a:ext cx="537054" cy="446246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855B5E-D5D5-8AEA-8C63-A70C3B96E254}"/>
              </a:ext>
            </a:extLst>
          </p:cNvPr>
          <p:cNvGrpSpPr/>
          <p:nvPr/>
        </p:nvGrpSpPr>
        <p:grpSpPr>
          <a:xfrm>
            <a:off x="1066800" y="1949083"/>
            <a:ext cx="4296109" cy="1565644"/>
            <a:chOff x="1066800" y="1949083"/>
            <a:chExt cx="4296109" cy="1565644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50EF1B15-1E16-F8C1-BB6A-6FAD2D87D633}"/>
                </a:ext>
              </a:extLst>
            </p:cNvPr>
            <p:cNvSpPr/>
            <p:nvPr/>
          </p:nvSpPr>
          <p:spPr>
            <a:xfrm rot="5400000" flipH="1">
              <a:off x="2954871" y="1106689"/>
              <a:ext cx="519967" cy="4296109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75D5B8A-3003-E08D-BC0A-239D0AAF4D08}"/>
                </a:ext>
              </a:extLst>
            </p:cNvPr>
            <p:cNvGrpSpPr/>
            <p:nvPr/>
          </p:nvGrpSpPr>
          <p:grpSpPr>
            <a:xfrm>
              <a:off x="2158663" y="1949083"/>
              <a:ext cx="2988932" cy="1077816"/>
              <a:chOff x="7159288" y="3429215"/>
              <a:chExt cx="2988932" cy="107781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E2671C-81FB-CBDC-A003-71FD9045A4BC}"/>
                  </a:ext>
                </a:extLst>
              </p:cNvPr>
              <p:cNvSpPr txBox="1"/>
              <p:nvPr/>
            </p:nvSpPr>
            <p:spPr>
              <a:xfrm>
                <a:off x="7362159" y="3507234"/>
                <a:ext cx="2786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Effect of</a:t>
                </a:r>
                <a:endParaRPr lang="en-US" sz="2000" dirty="0"/>
              </a:p>
              <a:p>
                <a:r>
                  <a:rPr lang="en-US" sz="2400" dirty="0"/>
                  <a:t>    on </a:t>
                </a:r>
              </a:p>
            </p:txBody>
          </p:sp>
          <p:sp>
            <p:nvSpPr>
              <p:cNvPr id="18" name="Double Bracket 17">
                <a:extLst>
                  <a:ext uri="{FF2B5EF4-FFF2-40B4-BE49-F238E27FC236}">
                    <a16:creationId xmlns:a16="http://schemas.microsoft.com/office/drawing/2014/main" id="{C201A289-0CD1-C35E-13BB-B8F88E4612A5}"/>
                  </a:ext>
                </a:extLst>
              </p:cNvPr>
              <p:cNvSpPr/>
              <p:nvPr/>
            </p:nvSpPr>
            <p:spPr>
              <a:xfrm>
                <a:off x="7159288" y="3429215"/>
                <a:ext cx="2298403" cy="1077816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Content Placeholder 4">
                <a:extLst>
                  <a:ext uri="{FF2B5EF4-FFF2-40B4-BE49-F238E27FC236}">
                    <a16:creationId xmlns:a16="http://schemas.microsoft.com/office/drawing/2014/main" id="{ECEF8F3C-E9E7-DDEB-E671-7CE8C37E4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952" t="6679" r="10267" b="6847"/>
              <a:stretch/>
            </p:blipFill>
            <p:spPr>
              <a:xfrm>
                <a:off x="8587721" y="3507234"/>
                <a:ext cx="553824" cy="39761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167914C6-7159-1804-B6D5-1F408EC7F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5997" y="3834828"/>
                <a:ext cx="647788" cy="648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204E22-52C4-22A8-70BE-880F43D62C8B}"/>
              </a:ext>
            </a:extLst>
          </p:cNvPr>
          <p:cNvGrpSpPr/>
          <p:nvPr/>
        </p:nvGrpSpPr>
        <p:grpSpPr>
          <a:xfrm>
            <a:off x="679961" y="4964210"/>
            <a:ext cx="1347788" cy="974036"/>
            <a:chOff x="679961" y="4964210"/>
            <a:chExt cx="1347788" cy="9740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C2C5E7-79BB-717C-D2F0-70F964EAD3C1}"/>
                </a:ext>
              </a:extLst>
            </p:cNvPr>
            <p:cNvSpPr txBox="1"/>
            <p:nvPr/>
          </p:nvSpPr>
          <p:spPr>
            <a:xfrm>
              <a:off x="679961" y="5353471"/>
              <a:ext cx="13477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2"/>
                  </a:solidFill>
                </a:rPr>
                <a:t>ATE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A28FEFE-BD15-0A06-7EFE-DBE4C181EDA1}"/>
                </a:ext>
              </a:extLst>
            </p:cNvPr>
            <p:cNvCxnSpPr/>
            <p:nvPr/>
          </p:nvCxnSpPr>
          <p:spPr>
            <a:xfrm flipV="1">
              <a:off x="1121799" y="4964210"/>
              <a:ext cx="406964" cy="430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1FB952-05E9-8A3B-2CEC-976B95643F70}"/>
              </a:ext>
            </a:extLst>
          </p:cNvPr>
          <p:cNvGrpSpPr/>
          <p:nvPr/>
        </p:nvGrpSpPr>
        <p:grpSpPr>
          <a:xfrm>
            <a:off x="6597508" y="5084943"/>
            <a:ext cx="4814887" cy="1192068"/>
            <a:chOff x="6597508" y="5084943"/>
            <a:chExt cx="4814887" cy="1192068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89519F72-867A-471F-020E-6518854826C9}"/>
                </a:ext>
              </a:extLst>
            </p:cNvPr>
            <p:cNvSpPr/>
            <p:nvPr/>
          </p:nvSpPr>
          <p:spPr>
            <a:xfrm rot="5400000">
              <a:off x="8543241" y="3268735"/>
              <a:ext cx="584775" cy="4217192"/>
            </a:xfrm>
            <a:prstGeom prst="rightBrac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07EA436-6DC5-39F0-3BE8-EE03C40A8E48}"/>
                    </a:ext>
                  </a:extLst>
                </p:cNvPr>
                <p:cNvSpPr txBox="1"/>
                <p:nvPr/>
              </p:nvSpPr>
              <p:spPr>
                <a:xfrm>
                  <a:off x="6597508" y="5719101"/>
                  <a:ext cx="4814887" cy="5579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accent6"/>
                      </a:solidFill>
                    </a:rPr>
                    <a:t>Correlation between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800" dirty="0">
                      <a:solidFill>
                        <a:schemeClr val="accent6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en-US" sz="2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07EA436-6DC5-39F0-3BE8-EE03C40A8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508" y="5719101"/>
                  <a:ext cx="4814887" cy="557910"/>
                </a:xfrm>
                <a:prstGeom prst="rect">
                  <a:avLst/>
                </a:prstGeom>
                <a:blipFill>
                  <a:blip r:embed="rId11"/>
                  <a:stretch>
                    <a:fillRect l="-2632" t="-8889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0377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2575E6-16D2-2ED6-3F68-04CBDD35D0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  </a:t>
                </a:r>
                <a:r>
                  <a:rPr lang="en-US" sz="2400" dirty="0"/>
                  <a:t>(continued)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2575E6-16D2-2ED6-3F68-04CBDD35D0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BF50D48-05CC-41E7-24D6-82FD96B7E3EB}"/>
              </a:ext>
            </a:extLst>
          </p:cNvPr>
          <p:cNvGrpSpPr/>
          <p:nvPr/>
        </p:nvGrpSpPr>
        <p:grpSpPr>
          <a:xfrm>
            <a:off x="544175" y="2006227"/>
            <a:ext cx="2988932" cy="1077816"/>
            <a:chOff x="7159288" y="3429215"/>
            <a:chExt cx="2988932" cy="10778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45A15B-A0AF-A88D-46CB-36367676CECC}"/>
                </a:ext>
              </a:extLst>
            </p:cNvPr>
            <p:cNvSpPr txBox="1"/>
            <p:nvPr/>
          </p:nvSpPr>
          <p:spPr>
            <a:xfrm>
              <a:off x="7362159" y="3507234"/>
              <a:ext cx="27860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Effect of</a:t>
              </a:r>
              <a:endParaRPr lang="en-US" sz="2000" dirty="0"/>
            </a:p>
            <a:p>
              <a:r>
                <a:rPr lang="en-US" sz="2400" dirty="0"/>
                <a:t>    on </a:t>
              </a:r>
            </a:p>
          </p:txBody>
        </p:sp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7578B763-F08A-E4FE-470B-7A2A997FE9E9}"/>
                </a:ext>
              </a:extLst>
            </p:cNvPr>
            <p:cNvSpPr/>
            <p:nvPr/>
          </p:nvSpPr>
          <p:spPr>
            <a:xfrm>
              <a:off x="7159288" y="3429215"/>
              <a:ext cx="2298403" cy="1077816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7AB5C17E-EEB8-5182-7605-3C7B3FC4E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52" t="6679" r="10267" b="6847"/>
            <a:stretch/>
          </p:blipFill>
          <p:spPr>
            <a:xfrm>
              <a:off x="8587721" y="3507234"/>
              <a:ext cx="553824" cy="39761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7935FE53-3585-5F1B-EE77-3E02CD173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5997" y="3834828"/>
              <a:ext cx="647788" cy="64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E44CC0-6993-F522-0AC7-F2C904326103}"/>
                  </a:ext>
                </a:extLst>
              </p:cNvPr>
              <p:cNvSpPr txBox="1"/>
              <p:nvPr/>
            </p:nvSpPr>
            <p:spPr>
              <a:xfrm>
                <a:off x="3085381" y="2161190"/>
                <a:ext cx="5498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E44CC0-6993-F522-0AC7-F2C904326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381" y="2161190"/>
                <a:ext cx="549830" cy="677108"/>
              </a:xfrm>
              <a:prstGeom prst="rect">
                <a:avLst/>
              </a:prstGeom>
              <a:blipFill>
                <a:blip r:embed="rId5"/>
                <a:stretch>
                  <a:fillRect l="-6667" r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BED57-D613-BEC5-91B2-355F41B374B7}"/>
                  </a:ext>
                </a:extLst>
              </p:cNvPr>
              <p:cNvSpPr txBox="1"/>
              <p:nvPr/>
            </p:nvSpPr>
            <p:spPr>
              <a:xfrm>
                <a:off x="3933085" y="2170525"/>
                <a:ext cx="172444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𝐴𝑇𝐸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6BED57-D613-BEC5-91B2-355F41B3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085" y="2170525"/>
                <a:ext cx="1724446" cy="677108"/>
              </a:xfrm>
              <a:prstGeom prst="rect">
                <a:avLst/>
              </a:prstGeom>
              <a:blipFill>
                <a:blip r:embed="rId6"/>
                <a:stretch>
                  <a:fillRect l="-6569" t="-7273" r="-5109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5A00341-C771-FC68-30A6-0C898AFDB59B}"/>
              </a:ext>
            </a:extLst>
          </p:cNvPr>
          <p:cNvGrpSpPr/>
          <p:nvPr/>
        </p:nvGrpSpPr>
        <p:grpSpPr>
          <a:xfrm>
            <a:off x="5691467" y="2006227"/>
            <a:ext cx="2967428" cy="1077816"/>
            <a:chOff x="7179306" y="4730201"/>
            <a:chExt cx="2967428" cy="10778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A74B29-E57C-9976-8B2A-EB3BA6BD3D76}"/>
                </a:ext>
              </a:extLst>
            </p:cNvPr>
            <p:cNvSpPr txBox="1"/>
            <p:nvPr/>
          </p:nvSpPr>
          <p:spPr>
            <a:xfrm>
              <a:off x="7360673" y="4830505"/>
              <a:ext cx="27860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Effect of</a:t>
              </a:r>
              <a:endParaRPr lang="en-US" sz="2000" dirty="0"/>
            </a:p>
            <a:p>
              <a:r>
                <a:rPr lang="en-US" sz="2400" dirty="0"/>
                <a:t>    on </a:t>
              </a:r>
            </a:p>
          </p:txBody>
        </p:sp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527D4E8C-A485-1ADC-01A2-5BDBE4D0B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52" t="6679" r="10267" b="6847"/>
            <a:stretch/>
          </p:blipFill>
          <p:spPr>
            <a:xfrm>
              <a:off x="8652422" y="4830505"/>
              <a:ext cx="553824" cy="39761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 descr="Page 12 | Mortarboard Cap Images - Free Download on Freepik">
              <a:extLst>
                <a:ext uri="{FF2B5EF4-FFF2-40B4-BE49-F238E27FC236}">
                  <a16:creationId xmlns:a16="http://schemas.microsoft.com/office/drawing/2014/main" id="{374012A5-DEFA-29B9-BCCB-0F66E82CD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13024">
              <a:off x="8055247" y="5210332"/>
              <a:ext cx="526944" cy="527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Double Bracket 14">
              <a:extLst>
                <a:ext uri="{FF2B5EF4-FFF2-40B4-BE49-F238E27FC236}">
                  <a16:creationId xmlns:a16="http://schemas.microsoft.com/office/drawing/2014/main" id="{CA1FF84E-FDC7-5CAC-091D-25D90198D46F}"/>
                </a:ext>
              </a:extLst>
            </p:cNvPr>
            <p:cNvSpPr/>
            <p:nvPr/>
          </p:nvSpPr>
          <p:spPr>
            <a:xfrm>
              <a:off x="7179306" y="4730201"/>
              <a:ext cx="2298403" cy="1077816"/>
            </a:xfrm>
            <a:prstGeom prst="bracket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A4A37-1BAF-2EBC-07E0-9F6D3FC036BB}"/>
                  </a:ext>
                </a:extLst>
              </p:cNvPr>
              <p:cNvSpPr txBox="1"/>
              <p:nvPr/>
            </p:nvSpPr>
            <p:spPr>
              <a:xfrm>
                <a:off x="8755199" y="1717417"/>
                <a:ext cx="2786062" cy="1609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accent6"/>
                    </a:solidFill>
                  </a:rPr>
                  <a:t>Correlation between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6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8A4A37-1BAF-2EBC-07E0-9F6D3FC0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199" y="1717417"/>
                <a:ext cx="2786062" cy="1609223"/>
              </a:xfrm>
              <a:prstGeom prst="rect">
                <a:avLst/>
              </a:prstGeom>
              <a:blipFill>
                <a:blip r:embed="rId8"/>
                <a:stretch>
                  <a:fillRect t="-4688" b="-8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917822-15B3-CD93-28E0-901C59D825F3}"/>
                  </a:ext>
                </a:extLst>
              </p:cNvPr>
              <p:cNvSpPr txBox="1"/>
              <p:nvPr/>
            </p:nvSpPr>
            <p:spPr>
              <a:xfrm>
                <a:off x="8372793" y="2143308"/>
                <a:ext cx="5498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917822-15B3-CD93-28E0-901C59D82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793" y="2143308"/>
                <a:ext cx="549830" cy="677108"/>
              </a:xfrm>
              <a:prstGeom prst="rect">
                <a:avLst/>
              </a:prstGeom>
              <a:blipFill>
                <a:blip r:embed="rId9"/>
                <a:stretch>
                  <a:fillRect l="-20455" r="-1818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C2E642-1474-2919-0365-503DD9822B0B}"/>
                  </a:ext>
                </a:extLst>
              </p:cNvPr>
              <p:cNvSpPr txBox="1"/>
              <p:nvPr/>
            </p:nvSpPr>
            <p:spPr>
              <a:xfrm>
                <a:off x="838200" y="3629025"/>
                <a:ext cx="8705850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Suppose </a:t>
                </a:r>
                <a:r>
                  <a:rPr lang="en-US" sz="32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/>
                  <a:t> are uncorrelated. </a:t>
                </a:r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C2E642-1474-2919-0365-503DD9822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29025"/>
                <a:ext cx="8705850" cy="624338"/>
              </a:xfrm>
              <a:prstGeom prst="rect">
                <a:avLst/>
              </a:prstGeom>
              <a:blipFill>
                <a:blip r:embed="rId10"/>
                <a:stretch>
                  <a:fillRect l="-1895" t="-11765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7C93EB59-1AE8-CF8A-612C-43EE38492954}"/>
              </a:ext>
            </a:extLst>
          </p:cNvPr>
          <p:cNvGrpSpPr/>
          <p:nvPr/>
        </p:nvGrpSpPr>
        <p:grpSpPr>
          <a:xfrm>
            <a:off x="500638" y="4483472"/>
            <a:ext cx="8701483" cy="2164514"/>
            <a:chOff x="500638" y="4483472"/>
            <a:chExt cx="8701483" cy="2164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65BFC6-512E-807C-227F-F52006F07335}"/>
                    </a:ext>
                  </a:extLst>
                </p:cNvPr>
                <p:cNvSpPr txBox="1"/>
                <p:nvPr/>
              </p:nvSpPr>
              <p:spPr>
                <a:xfrm>
                  <a:off x="500638" y="4998731"/>
                  <a:ext cx="163896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𝐴𝑇𝐸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65BFC6-512E-807C-227F-F52006F07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38" y="4998731"/>
                  <a:ext cx="1638967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A45D8B8-5F39-DE82-7E80-E7A34E30A4D3}"/>
                    </a:ext>
                  </a:extLst>
                </p:cNvPr>
                <p:cNvSpPr txBox="1"/>
                <p:nvPr/>
              </p:nvSpPr>
              <p:spPr>
                <a:xfrm>
                  <a:off x="2133053" y="4967145"/>
                  <a:ext cx="549830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A45D8B8-5F39-DE82-7E80-E7A34E30A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053" y="4967145"/>
                  <a:ext cx="549830" cy="677108"/>
                </a:xfrm>
                <a:prstGeom prst="rect">
                  <a:avLst/>
                </a:prstGeom>
                <a:blipFill>
                  <a:blip r:embed="rId12"/>
                  <a:stretch>
                    <a:fillRect l="-11364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8A4B78A-712D-07E5-EF81-0649A4B6D199}"/>
                </a:ext>
              </a:extLst>
            </p:cNvPr>
            <p:cNvGrpSpPr/>
            <p:nvPr/>
          </p:nvGrpSpPr>
          <p:grpSpPr>
            <a:xfrm>
              <a:off x="3300842" y="4483472"/>
              <a:ext cx="2988932" cy="1077816"/>
              <a:chOff x="7159288" y="3429215"/>
              <a:chExt cx="2988932" cy="107781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D820F7-E9F8-2020-A174-7E01486EFE85}"/>
                  </a:ext>
                </a:extLst>
              </p:cNvPr>
              <p:cNvSpPr txBox="1"/>
              <p:nvPr/>
            </p:nvSpPr>
            <p:spPr>
              <a:xfrm>
                <a:off x="7362159" y="3507234"/>
                <a:ext cx="2786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Effect of</a:t>
                </a:r>
                <a:endParaRPr lang="en-US" sz="2000" dirty="0"/>
              </a:p>
              <a:p>
                <a:r>
                  <a:rPr lang="en-US" sz="2400" dirty="0"/>
                  <a:t>    on </a:t>
                </a:r>
              </a:p>
            </p:txBody>
          </p:sp>
          <p:sp>
            <p:nvSpPr>
              <p:cNvPr id="24" name="Double Bracket 23">
                <a:extLst>
                  <a:ext uri="{FF2B5EF4-FFF2-40B4-BE49-F238E27FC236}">
                    <a16:creationId xmlns:a16="http://schemas.microsoft.com/office/drawing/2014/main" id="{6FB99636-E055-8899-EE46-DB7207773B8F}"/>
                  </a:ext>
                </a:extLst>
              </p:cNvPr>
              <p:cNvSpPr/>
              <p:nvPr/>
            </p:nvSpPr>
            <p:spPr>
              <a:xfrm>
                <a:off x="7159288" y="3429215"/>
                <a:ext cx="2298403" cy="1077816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Content Placeholder 4">
                <a:extLst>
                  <a:ext uri="{FF2B5EF4-FFF2-40B4-BE49-F238E27FC236}">
                    <a16:creationId xmlns:a16="http://schemas.microsoft.com/office/drawing/2014/main" id="{E59155DF-B96C-9E1F-D9BD-70F66A6E8A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52" t="6679" r="10267" b="6847"/>
              <a:stretch/>
            </p:blipFill>
            <p:spPr>
              <a:xfrm>
                <a:off x="8587721" y="3507234"/>
                <a:ext cx="553824" cy="39761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72A4EB36-9B45-6F43-3398-9D41B84A6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5997" y="3834828"/>
                <a:ext cx="647788" cy="648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1A91CD7-39D1-8827-1BE0-56EEEAABFA73}"/>
                </a:ext>
              </a:extLst>
            </p:cNvPr>
            <p:cNvGrpSpPr/>
            <p:nvPr/>
          </p:nvGrpSpPr>
          <p:grpSpPr>
            <a:xfrm>
              <a:off x="6234693" y="5570170"/>
              <a:ext cx="2967428" cy="1077816"/>
              <a:chOff x="7179306" y="4730201"/>
              <a:chExt cx="2967428" cy="107781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A298D2-CC11-20AF-96BD-EB44FFD93EE7}"/>
                  </a:ext>
                </a:extLst>
              </p:cNvPr>
              <p:cNvSpPr txBox="1"/>
              <p:nvPr/>
            </p:nvSpPr>
            <p:spPr>
              <a:xfrm>
                <a:off x="7360673" y="4830505"/>
                <a:ext cx="27860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Effect of</a:t>
                </a:r>
                <a:endParaRPr lang="en-US" sz="2000" dirty="0"/>
              </a:p>
              <a:p>
                <a:r>
                  <a:rPr lang="en-US" sz="2400" dirty="0"/>
                  <a:t>    on </a:t>
                </a:r>
              </a:p>
            </p:txBody>
          </p:sp>
          <p:pic>
            <p:nvPicPr>
              <p:cNvPr id="29" name="Content Placeholder 4">
                <a:extLst>
                  <a:ext uri="{FF2B5EF4-FFF2-40B4-BE49-F238E27FC236}">
                    <a16:creationId xmlns:a16="http://schemas.microsoft.com/office/drawing/2014/main" id="{F6D99C1F-1F8F-A7F9-80E5-735FDAFA9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52" t="6679" r="10267" b="6847"/>
              <a:stretch/>
            </p:blipFill>
            <p:spPr>
              <a:xfrm>
                <a:off x="8652422" y="4830505"/>
                <a:ext cx="553824" cy="39761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" name="Picture 29" descr="Page 12 | Mortarboard Cap Images - Free Download on Freepik">
                <a:extLst>
                  <a:ext uri="{FF2B5EF4-FFF2-40B4-BE49-F238E27FC236}">
                    <a16:creationId xmlns:a16="http://schemas.microsoft.com/office/drawing/2014/main" id="{A8DB7CC6-ED97-9A4A-295E-9290D4A37E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13024">
                <a:off x="8055247" y="5210332"/>
                <a:ext cx="526944" cy="527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Double Bracket 30">
                <a:extLst>
                  <a:ext uri="{FF2B5EF4-FFF2-40B4-BE49-F238E27FC236}">
                    <a16:creationId xmlns:a16="http://schemas.microsoft.com/office/drawing/2014/main" id="{1FA5248B-78D0-16AD-13C8-C35B6FA4DE76}"/>
                  </a:ext>
                </a:extLst>
              </p:cNvPr>
              <p:cNvSpPr/>
              <p:nvPr/>
            </p:nvSpPr>
            <p:spPr>
              <a:xfrm>
                <a:off x="7179306" y="4730201"/>
                <a:ext cx="2298403" cy="1077816"/>
              </a:xfrm>
              <a:prstGeom prst="bracket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D27C46-1AF8-227F-E50D-35E77EE7A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7551" y="4889085"/>
              <a:ext cx="3126555" cy="1425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465F083-FB8C-138D-A25D-2326D935596C}"/>
              </a:ext>
            </a:extLst>
          </p:cNvPr>
          <p:cNvSpPr txBox="1"/>
          <p:nvPr/>
        </p:nvSpPr>
        <p:spPr>
          <a:xfrm>
            <a:off x="9253627" y="4760299"/>
            <a:ext cx="2786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Hey, that looks just like the expression for LATE that we got before!</a:t>
            </a:r>
          </a:p>
        </p:txBody>
      </p:sp>
    </p:spTree>
    <p:extLst>
      <p:ext uri="{BB962C8B-B14F-4D97-AF65-F5344CB8AC3E}">
        <p14:creationId xmlns:p14="http://schemas.microsoft.com/office/powerpoint/2010/main" val="1765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464F-8C93-BBF2-FFDD-4D3FDBB0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03DAE-69B5-76A2-1DFD-12D2C3A0E2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has </a:t>
                </a:r>
                <a:r>
                  <a:rPr lang="en-US" b="1" dirty="0"/>
                  <a:t>something</a:t>
                </a:r>
                <a:r>
                  <a:rPr lang="en-US" dirty="0"/>
                  <a:t> to do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shouldn’t be zero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not correlated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zero</a:t>
                </a:r>
              </a:p>
              <a:p>
                <a:r>
                  <a:rPr lang="en-US" dirty="0"/>
                  <a:t>Then:</a:t>
                </a:r>
              </a:p>
              <a:p>
                <a:pPr marL="0" indent="0" algn="ctr">
                  <a:buNone/>
                </a:pPr>
                <a:r>
                  <a:rPr lang="en-US" sz="3200" dirty="0">
                    <a:solidFill>
                      <a:schemeClr val="tx1"/>
                    </a:solidFill>
                  </a:rPr>
                  <a:t>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num>
                      <m:den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03DAE-69B5-76A2-1DFD-12D2C3A0E2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E33075-04F0-1434-A5CA-163616CC4447}"/>
                  </a:ext>
                </a:extLst>
              </p:cNvPr>
              <p:cNvSpPr txBox="1"/>
              <p:nvPr/>
            </p:nvSpPr>
            <p:spPr>
              <a:xfrm>
                <a:off x="8329612" y="225559"/>
                <a:ext cx="3564730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ATE</m:t>
                      </m:r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E33075-04F0-1434-A5CA-163616CC4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612" y="225559"/>
                <a:ext cx="3564730" cy="446917"/>
              </a:xfrm>
              <a:prstGeom prst="rect">
                <a:avLst/>
              </a:prstGeom>
              <a:blipFill>
                <a:blip r:embed="rId3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D63250-C642-00CF-FCCC-DFA1586BC141}"/>
                  </a:ext>
                </a:extLst>
              </p:cNvPr>
              <p:cNvSpPr txBox="1"/>
              <p:nvPr/>
            </p:nvSpPr>
            <p:spPr>
              <a:xfrm>
                <a:off x="8943975" y="734665"/>
                <a:ext cx="2950367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baseline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D63250-C642-00CF-FCCC-DFA1586B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975" y="734665"/>
                <a:ext cx="2950367" cy="446917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9453FC-C750-120B-FCA6-A21E1A349587}"/>
                  </a:ext>
                </a:extLst>
              </p:cNvPr>
              <p:cNvSpPr txBox="1"/>
              <p:nvPr/>
            </p:nvSpPr>
            <p:spPr>
              <a:xfrm>
                <a:off x="8329612" y="1243771"/>
                <a:ext cx="3700461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” 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9453FC-C750-120B-FCA6-A21E1A349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612" y="1243771"/>
                <a:ext cx="3700461" cy="446917"/>
              </a:xfrm>
              <a:prstGeom prst="rect">
                <a:avLst/>
              </a:prstGeom>
              <a:blipFill>
                <a:blip r:embed="rId5"/>
                <a:stretch>
                  <a:fillRect r="-1024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1D3A04A-2996-C59F-F1EE-0E66ADA988DD}"/>
              </a:ext>
            </a:extLst>
          </p:cNvPr>
          <p:cNvGrpSpPr/>
          <p:nvPr/>
        </p:nvGrpSpPr>
        <p:grpSpPr>
          <a:xfrm>
            <a:off x="8672513" y="4321831"/>
            <a:ext cx="3907629" cy="764519"/>
            <a:chOff x="8672513" y="4321831"/>
            <a:chExt cx="3907629" cy="764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11D8AD-B495-264A-AAEE-7C994B7B305C}"/>
                    </a:ext>
                  </a:extLst>
                </p:cNvPr>
                <p:cNvSpPr txBox="1"/>
                <p:nvPr/>
              </p:nvSpPr>
              <p:spPr>
                <a:xfrm>
                  <a:off x="9608342" y="4321831"/>
                  <a:ext cx="2971800" cy="491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1"/>
                      </a:solidFill>
                    </a:rPr>
                    <a:t>Effect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accent1"/>
                      </a:solidFill>
                    </a:rPr>
                    <a:t>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E11D8AD-B495-264A-AAEE-7C994B7B3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342" y="4321831"/>
                  <a:ext cx="2971800" cy="491417"/>
                </a:xfrm>
                <a:prstGeom prst="rect">
                  <a:avLst/>
                </a:prstGeom>
                <a:blipFill>
                  <a:blip r:embed="rId6"/>
                  <a:stretch>
                    <a:fillRect l="-3404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C13716-E150-4255-F575-A5F3840359FC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8672513" y="4567540"/>
              <a:ext cx="935829" cy="518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5724C1-CEAB-8781-282B-F4949B077890}"/>
              </a:ext>
            </a:extLst>
          </p:cNvPr>
          <p:cNvGrpSpPr/>
          <p:nvPr/>
        </p:nvGrpSpPr>
        <p:grpSpPr>
          <a:xfrm>
            <a:off x="8672513" y="5708038"/>
            <a:ext cx="3907629" cy="764519"/>
            <a:chOff x="8672513" y="5708038"/>
            <a:chExt cx="3907629" cy="764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2FC5551-6925-139E-010B-52E71A4EF8AB}"/>
                    </a:ext>
                  </a:extLst>
                </p:cNvPr>
                <p:cNvSpPr txBox="1"/>
                <p:nvPr/>
              </p:nvSpPr>
              <p:spPr>
                <a:xfrm>
                  <a:off x="9608342" y="5981140"/>
                  <a:ext cx="2971800" cy="491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1"/>
                      </a:solidFill>
                    </a:rPr>
                    <a:t>Effect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accent1"/>
                      </a:solidFill>
                    </a:rPr>
                    <a:t>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2FC5551-6925-139E-010B-52E71A4EF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8342" y="5981140"/>
                  <a:ext cx="2971800" cy="491417"/>
                </a:xfrm>
                <a:prstGeom prst="rect">
                  <a:avLst/>
                </a:prstGeom>
                <a:blipFill>
                  <a:blip r:embed="rId7"/>
                  <a:stretch>
                    <a:fillRect l="-3404" t="-500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FDA5D04-5C66-7EC0-AAD0-BD2DFC004881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8672513" y="5708038"/>
              <a:ext cx="935829" cy="518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DF92A7-B61C-64A9-BDF9-8C06747F6917}"/>
              </a:ext>
            </a:extLst>
          </p:cNvPr>
          <p:cNvSpPr txBox="1"/>
          <p:nvPr/>
        </p:nvSpPr>
        <p:spPr>
          <a:xfrm>
            <a:off x="3519488" y="6092330"/>
            <a:ext cx="6439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This is something we can compute!  Hooray!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74BEE25-5347-1095-8998-CCC96CC9D3C8}"/>
              </a:ext>
            </a:extLst>
          </p:cNvPr>
          <p:cNvSpPr/>
          <p:nvPr/>
        </p:nvSpPr>
        <p:spPr>
          <a:xfrm>
            <a:off x="7779542" y="2012166"/>
            <a:ext cx="2971800" cy="1185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Relevance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E8E869D4-B79D-C7BB-4671-01DB468C42BB}"/>
              </a:ext>
            </a:extLst>
          </p:cNvPr>
          <p:cNvSpPr/>
          <p:nvPr/>
        </p:nvSpPr>
        <p:spPr>
          <a:xfrm>
            <a:off x="7302697" y="3143423"/>
            <a:ext cx="3448645" cy="11858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“Independence”</a:t>
            </a:r>
          </a:p>
        </p:txBody>
      </p:sp>
    </p:spTree>
    <p:extLst>
      <p:ext uri="{BB962C8B-B14F-4D97-AF65-F5344CB8AC3E}">
        <p14:creationId xmlns:p14="http://schemas.microsoft.com/office/powerpoint/2010/main" val="162404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3361-435A-04DF-EE0A-35890FFA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with this “Independence” condition?</a:t>
            </a:r>
            <a:br>
              <a:rPr lang="en-US" dirty="0"/>
            </a:br>
            <a:r>
              <a:rPr lang="en-US" sz="2400" dirty="0"/>
              <a:t>How do we interpret it?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8AFC1-24EA-B34E-91A0-D541DD9E28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/>
              <a:lstStyle/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Independence: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zero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8AFC1-24EA-B34E-91A0-D541DD9E2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086" t="-5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816DAE8-2895-97B5-C56D-3A45842EA81A}"/>
              </a:ext>
            </a:extLst>
          </p:cNvPr>
          <p:cNvSpPr txBox="1">
            <a:spLocks/>
          </p:cNvSpPr>
          <p:nvPr/>
        </p:nvSpPr>
        <p:spPr>
          <a:xfrm>
            <a:off x="838200" y="3563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 what happened to </a:t>
            </a:r>
          </a:p>
          <a:p>
            <a:r>
              <a:rPr lang="en-US" b="1" dirty="0"/>
              <a:t>Exclusion</a:t>
            </a:r>
            <a:r>
              <a:rPr lang="en-US" dirty="0"/>
              <a:t> and </a:t>
            </a:r>
            <a:r>
              <a:rPr lang="en-US" b="1" dirty="0"/>
              <a:t>Monotonicity</a:t>
            </a:r>
            <a:r>
              <a:rPr lang="en-US" dirty="0"/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951C13-D891-5D0B-D40B-DBC1472A5168}"/>
              </a:ext>
            </a:extLst>
          </p:cNvPr>
          <p:cNvSpPr txBox="1">
            <a:spLocks/>
          </p:cNvSpPr>
          <p:nvPr/>
        </p:nvSpPr>
        <p:spPr>
          <a:xfrm>
            <a:off x="838200" y="5254625"/>
            <a:ext cx="11234738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just showed that all we needed was </a:t>
            </a:r>
            <a:r>
              <a:rPr lang="en-US" b="1" dirty="0"/>
              <a:t>Relevance</a:t>
            </a:r>
            <a:r>
              <a:rPr lang="en-US" dirty="0"/>
              <a:t> and “</a:t>
            </a:r>
            <a:r>
              <a:rPr lang="en-US" b="1" dirty="0"/>
              <a:t>Independence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230BD8F4-FA8E-2229-9EEE-3AB3BDC10437}"/>
              </a:ext>
            </a:extLst>
          </p:cNvPr>
          <p:cNvSpPr/>
          <p:nvPr/>
        </p:nvSpPr>
        <p:spPr>
          <a:xfrm rot="18032673">
            <a:off x="10372726" y="935832"/>
            <a:ext cx="800100" cy="14144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3361-435A-04DF-EE0A-35890FFA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with this “Independence” condition?</a:t>
            </a:r>
            <a:br>
              <a:rPr lang="en-US" dirty="0"/>
            </a:br>
            <a:r>
              <a:rPr lang="en-US" sz="2400" dirty="0"/>
              <a:t>How do we interpret it?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8AFC1-24EA-B34E-91A0-D541DD9E28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Independence: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zero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where this holds: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Everyone is the same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always zero!  (Not very interesting)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completely random.  (Perfect RCT)</a:t>
                </a:r>
              </a:p>
              <a:p>
                <a:pPr lvl="2"/>
                <a:endParaRPr lang="en-US" sz="2400" b="1" dirty="0"/>
              </a:p>
              <a:p>
                <a:pPr lvl="1"/>
                <a:endParaRPr lang="en-US" sz="2800" b="1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8AFC1-24EA-B34E-91A0-D541DD9E2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5213"/>
              </a:xfrm>
              <a:blipFill>
                <a:blip r:embed="rId2"/>
                <a:stretch>
                  <a:fillRect l="-108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54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3361-435A-04DF-EE0A-35890FFA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with this “Independence” condition?</a:t>
            </a:r>
            <a:br>
              <a:rPr lang="en-US" dirty="0"/>
            </a:br>
            <a:r>
              <a:rPr lang="en-US" sz="2400" dirty="0"/>
              <a:t>How do we interpret it?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8AFC1-24EA-B34E-91A0-D541DD9E28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347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Independence: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zero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where this may not hold: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indicates wealthy family: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might be systematically larger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1.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aggressive mailer (and there are </a:t>
                </a:r>
                <a:r>
                  <a:rPr lang="en-US" dirty="0" err="1"/>
                  <a:t>defiers</a:t>
                </a:r>
                <a:r>
                  <a:rPr lang="en-US" dirty="0"/>
                  <a:t>).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There’s a hidden slide if you want an example, or good exercise to find one yourself!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how hard you study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Again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might be systematically larger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1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The effect is going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: if you study hard you get more out of school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b="1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8AFC1-24EA-B34E-91A0-D541DD9E2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34700" cy="4875213"/>
              </a:xfrm>
              <a:blipFill>
                <a:blip r:embed="rId2"/>
                <a:stretch>
                  <a:fillRect l="-1045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Arrow 3">
            <a:extLst>
              <a:ext uri="{FF2B5EF4-FFF2-40B4-BE49-F238E27FC236}">
                <a16:creationId xmlns:a16="http://schemas.microsoft.com/office/drawing/2014/main" id="{B3A8931F-6708-9370-DC59-DA789F85BBB4}"/>
              </a:ext>
            </a:extLst>
          </p:cNvPr>
          <p:cNvSpPr/>
          <p:nvPr/>
        </p:nvSpPr>
        <p:spPr>
          <a:xfrm>
            <a:off x="5062535" y="3803370"/>
            <a:ext cx="2858097" cy="60190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Captures Exclusion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925A2101-3C6C-3771-2DB0-4445930AC0DA}"/>
              </a:ext>
            </a:extLst>
          </p:cNvPr>
          <p:cNvSpPr/>
          <p:nvPr/>
        </p:nvSpPr>
        <p:spPr>
          <a:xfrm>
            <a:off x="7279204" y="4562414"/>
            <a:ext cx="3295649" cy="6019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Captures Monotonicity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E4D9387-FB77-3730-C54A-9234AB00980A}"/>
              </a:ext>
            </a:extLst>
          </p:cNvPr>
          <p:cNvSpPr/>
          <p:nvPr/>
        </p:nvSpPr>
        <p:spPr>
          <a:xfrm>
            <a:off x="4690466" y="5330672"/>
            <a:ext cx="3510559" cy="6019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Captures...something else</a:t>
            </a:r>
          </a:p>
        </p:txBody>
      </p:sp>
    </p:spTree>
    <p:extLst>
      <p:ext uri="{BB962C8B-B14F-4D97-AF65-F5344CB8AC3E}">
        <p14:creationId xmlns:p14="http://schemas.microsoft.com/office/powerpoint/2010/main" val="57158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 animBg="1"/>
      <p:bldP spid="5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8B17-4B73-073C-83C2-5FB9A129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94" y="-95250"/>
            <a:ext cx="10515600" cy="1325563"/>
          </a:xfrm>
        </p:spPr>
        <p:txBody>
          <a:bodyPr/>
          <a:lstStyle/>
          <a:p>
            <a:r>
              <a:rPr lang="en-US" dirty="0"/>
              <a:t>Example about monotonicity </a:t>
            </a:r>
            <a:br>
              <a:rPr lang="en-US" dirty="0"/>
            </a:br>
            <a:r>
              <a:rPr lang="en-US" sz="2400" dirty="0"/>
              <a:t>(Hidden slide)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AFF46-4E9F-3D12-9135-8DAC5E071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2100"/>
                <a:ext cx="11063288" cy="516731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Say that there are only compliers and </a:t>
                </a:r>
                <a:r>
                  <a:rPr lang="en-US" dirty="0" err="1"/>
                  <a:t>defiers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Compliers make 0 no matter what.</a:t>
                </a:r>
              </a:p>
              <a:p>
                <a:pPr lvl="1"/>
                <a:r>
                  <a:rPr lang="en-US" dirty="0" err="1">
                    <a:solidFill>
                      <a:schemeClr val="accent1"/>
                    </a:solidFill>
                  </a:rPr>
                  <a:t>Defiers</a:t>
                </a:r>
                <a:r>
                  <a:rPr lang="en-US" dirty="0">
                    <a:solidFill>
                      <a:schemeClr val="accent1"/>
                    </a:solidFill>
                  </a:rPr>
                  <a:t> make 0 without college and 1 with college.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positive.</a:t>
                </a:r>
              </a:p>
              <a:p>
                <a:r>
                  <a:rPr lang="en-US" dirty="0"/>
                  <a:t>Compliers: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     </a:t>
                </a:r>
                <a:r>
                  <a:rPr lang="en-US" dirty="0">
                    <a:solidFill>
                      <a:srgbClr val="7030A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&gt;0=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     </a:t>
                </a:r>
                <a:r>
                  <a:rPr lang="en-US" dirty="0">
                    <a:solidFill>
                      <a:srgbClr val="7030A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err="1"/>
                  <a:t>Defiers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      </a:t>
                </a:r>
                <a:r>
                  <a:rPr lang="en-US" dirty="0">
                    <a:solidFill>
                      <a:srgbClr val="7030A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      </a:t>
                </a:r>
                <a:r>
                  <a:rPr lang="en-US" dirty="0">
                    <a:solidFill>
                      <a:srgbClr val="7030A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1=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so the difference is negative, not zero.</a:t>
                </a:r>
              </a:p>
              <a:p>
                <a:r>
                  <a:rPr lang="en-US" dirty="0"/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don’t satisfy independence.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7AFF46-4E9F-3D12-9135-8DAC5E071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2100"/>
                <a:ext cx="11063288" cy="5167311"/>
              </a:xfrm>
              <a:blipFill>
                <a:blip r:embed="rId2"/>
                <a:stretch>
                  <a:fillRect l="-918" t="-1716" r="-918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32EE76-9143-3F36-815A-E158027CC42A}"/>
                  </a:ext>
                </a:extLst>
              </p:cNvPr>
              <p:cNvSpPr txBox="1"/>
              <p:nvPr/>
            </p:nvSpPr>
            <p:spPr>
              <a:xfrm>
                <a:off x="5950744" y="330146"/>
                <a:ext cx="6100762" cy="710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algn="r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Independence: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zero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32EE76-9143-3F36-815A-E158027CC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744" y="330146"/>
                <a:ext cx="6100762" cy="710707"/>
              </a:xfrm>
              <a:prstGeom prst="rect">
                <a:avLst/>
              </a:prstGeom>
              <a:blipFill>
                <a:blip r:embed="rId3"/>
                <a:stretch>
                  <a:fillRect t="-1724" r="-832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8FB1C4-8259-82A5-1727-AE3D40B18195}"/>
                  </a:ext>
                </a:extLst>
              </p:cNvPr>
              <p:cNvSpPr txBox="1"/>
              <p:nvPr/>
            </p:nvSpPr>
            <p:spPr>
              <a:xfrm>
                <a:off x="8515350" y="4145755"/>
                <a:ext cx="1571625" cy="96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accent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negative.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8FB1C4-8259-82A5-1727-AE3D40B18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0" y="4145755"/>
                <a:ext cx="1571625" cy="967957"/>
              </a:xfrm>
              <a:prstGeom prst="rect">
                <a:avLst/>
              </a:prstGeom>
              <a:blipFill>
                <a:blip r:embed="rId4"/>
                <a:stretch>
                  <a:fillRect t="-2597" r="-640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2040A4-4C9C-9397-243E-D44F06B4E0B4}"/>
                  </a:ext>
                </a:extLst>
              </p:cNvPr>
              <p:cNvSpPr txBox="1"/>
              <p:nvPr/>
            </p:nvSpPr>
            <p:spPr>
              <a:xfrm>
                <a:off x="10446543" y="4116475"/>
                <a:ext cx="1571625" cy="96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, 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is positive.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2040A4-4C9C-9397-243E-D44F06B4E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6543" y="4116475"/>
                <a:ext cx="1571625" cy="967957"/>
              </a:xfrm>
              <a:prstGeom prst="rect">
                <a:avLst/>
              </a:prstGeom>
              <a:blipFill>
                <a:blip r:embed="rId5"/>
                <a:stretch>
                  <a:fillRect l="-3200" t="-2597" r="-800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41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3361-435A-04DF-EE0A-35890FFA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with this “Independence” condition?</a:t>
            </a:r>
            <a:br>
              <a:rPr lang="en-US" dirty="0"/>
            </a:br>
            <a:r>
              <a:rPr lang="en-US" sz="2400" dirty="0"/>
              <a:t>How do we interpret it?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8AFC1-24EA-B34E-91A0-D541DD9E28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/>
              <a:lstStyle/>
              <a:p>
                <a:r>
                  <a:rPr lang="en-US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Independence: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zero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8AFC1-24EA-B34E-91A0-D541DD9E2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2"/>
                <a:stretch>
                  <a:fillRect l="-1086" t="-5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816DAE8-2895-97B5-C56D-3A45842EA81A}"/>
              </a:ext>
            </a:extLst>
          </p:cNvPr>
          <p:cNvSpPr txBox="1">
            <a:spLocks/>
          </p:cNvSpPr>
          <p:nvPr/>
        </p:nvSpPr>
        <p:spPr>
          <a:xfrm>
            <a:off x="838200" y="3563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 what happened to </a:t>
            </a:r>
          </a:p>
          <a:p>
            <a:r>
              <a:rPr lang="en-US" b="1" dirty="0"/>
              <a:t>Exclusion</a:t>
            </a:r>
            <a:r>
              <a:rPr lang="en-US" dirty="0"/>
              <a:t> and </a:t>
            </a:r>
            <a:r>
              <a:rPr lang="en-US" b="1" dirty="0"/>
              <a:t>Monotonicity</a:t>
            </a:r>
            <a:r>
              <a:rPr lang="en-US" dirty="0"/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951C13-D891-5D0B-D40B-DBC1472A5168}"/>
              </a:ext>
            </a:extLst>
          </p:cNvPr>
          <p:cNvSpPr txBox="1">
            <a:spLocks/>
          </p:cNvSpPr>
          <p:nvPr/>
        </p:nvSpPr>
        <p:spPr>
          <a:xfrm>
            <a:off x="838200" y="5254625"/>
            <a:ext cx="11234738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just showed that all we needed was </a:t>
            </a:r>
            <a:r>
              <a:rPr lang="en-US" b="1" dirty="0"/>
              <a:t>Relevance</a:t>
            </a:r>
            <a:r>
              <a:rPr lang="en-US" dirty="0"/>
              <a:t> and “</a:t>
            </a:r>
            <a:r>
              <a:rPr lang="en-US" b="1" dirty="0"/>
              <a:t>Independence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AE8CD-CF61-181D-ADB5-30063C3DC6A1}"/>
              </a:ext>
            </a:extLst>
          </p:cNvPr>
          <p:cNvSpPr txBox="1"/>
          <p:nvPr/>
        </p:nvSpPr>
        <p:spPr>
          <a:xfrm>
            <a:off x="7698858" y="3563937"/>
            <a:ext cx="216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Sweet!  We answered this one too </a:t>
            </a:r>
            <a:r>
              <a:rPr lang="en-US" sz="2400" dirty="0">
                <a:solidFill>
                  <a:schemeClr val="accent1"/>
                </a:solidFill>
                <a:sym typeface="Wingdings" pitchFamily="2" charset="2"/>
              </a:rPr>
              <a:t>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5644A-44C6-7079-FF0A-0B5F096E00A5}"/>
              </a:ext>
            </a:extLst>
          </p:cNvPr>
          <p:cNvSpPr txBox="1"/>
          <p:nvPr/>
        </p:nvSpPr>
        <p:spPr>
          <a:xfrm>
            <a:off x="9627671" y="1215756"/>
            <a:ext cx="216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Now we understand this a bit!</a:t>
            </a:r>
          </a:p>
        </p:txBody>
      </p:sp>
    </p:spTree>
    <p:extLst>
      <p:ext uri="{BB962C8B-B14F-4D97-AF65-F5344CB8AC3E}">
        <p14:creationId xmlns:p14="http://schemas.microsoft.com/office/powerpoint/2010/main" val="255027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05D20-5774-CFF5-5541-976F8AD0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B67A4-3637-7661-4E50-0CD9F2941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78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7523-4916-DB12-2D8B-ADB714E2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of writing things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EFFD6-BF22-C431-C27A-91CC1F190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It’s useful to break up these different ways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being correlated.</a:t>
                </a:r>
              </a:p>
              <a:p>
                <a:pPr lvl="1"/>
                <a:r>
                  <a:rPr lang="en-US" dirty="0"/>
                  <a:t>In the analysis we just did, they were all lumped together.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Instead, write: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Note: this isn’t unique!  We could lump all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etc.</a:t>
                </a:r>
              </a:p>
              <a:p>
                <a:pPr lvl="1"/>
                <a:r>
                  <a:rPr lang="en-US" dirty="0"/>
                  <a:t>We do it however we want, but think to ourselves: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“baseline” for person j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“effect of treatment” for person j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“error” (which might be zero, or we could put something there if we want).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EFFD6-BF22-C431-C27A-91CC1F190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67219-638F-E775-DAC2-FF6A54E90C5A}"/>
                  </a:ext>
                </a:extLst>
              </p:cNvPr>
              <p:cNvSpPr txBox="1"/>
              <p:nvPr/>
            </p:nvSpPr>
            <p:spPr>
              <a:xfrm rot="20853295">
                <a:off x="6643687" y="3136612"/>
                <a:ext cx="3314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Everything has a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67219-638F-E775-DAC2-FF6A54E90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3295">
                <a:off x="6643687" y="3136612"/>
                <a:ext cx="3314700" cy="584775"/>
              </a:xfrm>
              <a:prstGeom prst="rect">
                <a:avLst/>
              </a:prstGeom>
              <a:blipFill>
                <a:blip r:embed="rId3"/>
                <a:stretch>
                  <a:fillRect l="-4494" t="-7843" r="-37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27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7523-4916-DB12-2D8B-ADB714E2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“Theorem”</a:t>
            </a:r>
            <a:br>
              <a:rPr lang="en-US" dirty="0"/>
            </a:br>
            <a:r>
              <a:rPr lang="en-US" sz="1800" dirty="0"/>
              <a:t>In quotes since it’s not written super formally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EFFD6-BF22-C431-C27A-91CC1F190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Write: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such that:</a:t>
                </a:r>
              </a:p>
              <a:p>
                <a:pPr lvl="1"/>
                <a:r>
                  <a:rPr lang="en-US" b="1" dirty="0"/>
                  <a:t>Relevance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That is,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isn’t zero</a:t>
                </a:r>
              </a:p>
              <a:p>
                <a:pPr lvl="1"/>
                <a:r>
                  <a:rPr lang="en-US" b="1" dirty="0"/>
                  <a:t>Independence: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uncorrelated.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That is,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zero</a:t>
                </a:r>
                <a:endParaRPr lang="en-US" dirty="0"/>
              </a:p>
              <a:p>
                <a:pPr lvl="1"/>
                <a:r>
                  <a:rPr lang="en-US" b="1" dirty="0"/>
                  <a:t>Exclusion: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only affects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That is, it’s okay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but only if the effect goes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.</a:t>
                </a:r>
              </a:p>
              <a:p>
                <a:pPr lvl="1"/>
                <a:r>
                  <a:rPr lang="en-US" b="1" dirty="0"/>
                  <a:t>Monotonicity: </a:t>
                </a:r>
                <a:r>
                  <a:rPr lang="en-US" dirty="0"/>
                  <a:t>No </a:t>
                </a:r>
                <a:r>
                  <a:rPr lang="en-US" dirty="0" err="1"/>
                  <a:t>defiers</a:t>
                </a:r>
                <a:r>
                  <a:rPr lang="en-US" dirty="0"/>
                  <a:t>!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That is,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goes from 0 to 1,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never</a:t>
                </a:r>
                <a:r>
                  <a:rPr lang="en-US" dirty="0">
                    <a:solidFill>
                      <a:schemeClr val="accent1"/>
                    </a:solidFill>
                  </a:rPr>
                  <a:t> decreases!  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(or never increases, but it has to pick a lane)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a good instrumental variable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In particular, our LATE procedure will be correct!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9EFFD6-BF22-C431-C27A-91CC1F190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66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67C2-68AC-3994-B3B0-17FDB83C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Jargon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39D2E-439E-F9B5-1DFB-C38A2EF6F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First stage</a:t>
                </a:r>
                <a:r>
                  <a:rPr lang="en-US" dirty="0"/>
                  <a:t>: Estimate 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1" dirty="0"/>
                  <a:t>Reduced form</a:t>
                </a:r>
                <a:r>
                  <a:rPr lang="en-US" dirty="0"/>
                  <a:t>: Estimate 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b="1" dirty="0"/>
                  <a:t>Wald estimator</a:t>
                </a:r>
                <a:r>
                  <a:rPr lang="en-US" dirty="0"/>
                  <a:t>: Divide the reduced form by the first stage to estimate the LATE of this natural experiment.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B39D2E-439E-F9B5-1DFB-C38A2EF6F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46631D7-7C4B-2B0E-B8E4-57B4C3788952}"/>
              </a:ext>
            </a:extLst>
          </p:cNvPr>
          <p:cNvSpPr txBox="1"/>
          <p:nvPr/>
        </p:nvSpPr>
        <p:spPr>
          <a:xfrm>
            <a:off x="4214814" y="6176963"/>
            <a:ext cx="782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*Note: There’s also a “second stage,” where you basically plug what you get from the first stage into the reduced form.  It’s equivalent to the Wald estimator.</a:t>
            </a:r>
          </a:p>
        </p:txBody>
      </p:sp>
    </p:spTree>
    <p:extLst>
      <p:ext uri="{BB962C8B-B14F-4D97-AF65-F5344CB8AC3E}">
        <p14:creationId xmlns:p14="http://schemas.microsoft.com/office/powerpoint/2010/main" val="26259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77F8-5FBC-5F9F-9398-DFD608F0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CBB8D-FF99-E665-10AF-1C3EF92BF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might look familiar if you’ve started the HW!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51756FF-0EE9-6CB7-83C5-0FDDAC14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930" y="928688"/>
            <a:ext cx="7158708" cy="1660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A7A62-BD27-F678-7365-62278D2B251D}"/>
              </a:ext>
            </a:extLst>
          </p:cNvPr>
          <p:cNvSpPr txBox="1"/>
          <p:nvPr/>
        </p:nvSpPr>
        <p:spPr>
          <a:xfrm>
            <a:off x="4590715" y="630516"/>
            <a:ext cx="301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Based on:</a:t>
            </a:r>
          </a:p>
        </p:txBody>
      </p:sp>
    </p:spTree>
    <p:extLst>
      <p:ext uri="{BB962C8B-B14F-4D97-AF65-F5344CB8AC3E}">
        <p14:creationId xmlns:p14="http://schemas.microsoft.com/office/powerpoint/2010/main" val="1112960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C938-18E0-7382-647D-1AAF7792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children </a:t>
            </a:r>
            <a:br>
              <a:rPr lang="en-US" dirty="0"/>
            </a:br>
            <a:r>
              <a:rPr lang="en-US" dirty="0"/>
              <a:t>on women’s labor force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7B7D4-7D09-882E-A839-D6CCA965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Statistically</a:t>
            </a:r>
            <a:r>
              <a:rPr lang="en-US" dirty="0">
                <a:sym typeface="Wingdings" pitchFamily="2" charset="2"/>
              </a:rPr>
              <a:t> (in US data):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BD4C6C-C584-08D6-7088-227285F0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506663"/>
            <a:ext cx="6632280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E7DBE4-22D9-ED15-143E-BA73140F3FAF}"/>
              </a:ext>
            </a:extLst>
          </p:cNvPr>
          <p:cNvSpPr txBox="1"/>
          <p:nvPr/>
        </p:nvSpPr>
        <p:spPr>
          <a:xfrm>
            <a:off x="8897790" y="642489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Number of children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86F19-7783-66B8-FEB6-076FB840EDE2}"/>
              </a:ext>
            </a:extLst>
          </p:cNvPr>
          <p:cNvSpPr txBox="1"/>
          <p:nvPr/>
        </p:nvSpPr>
        <p:spPr>
          <a:xfrm>
            <a:off x="609600" y="3539629"/>
            <a:ext cx="1633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Fraction of women who are employed outside the home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81923-D8A9-5705-3861-A99832F5076B}"/>
              </a:ext>
            </a:extLst>
          </p:cNvPr>
          <p:cNvSpPr txBox="1"/>
          <p:nvPr/>
        </p:nvSpPr>
        <p:spPr>
          <a:xfrm>
            <a:off x="9313567" y="2229783"/>
            <a:ext cx="26003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Data source: </a:t>
            </a:r>
            <a:r>
              <a:rPr lang="en-US" sz="2000" dirty="0">
                <a:solidFill>
                  <a:schemeClr val="accent2"/>
                </a:solidFill>
              </a:rPr>
              <a:t>your homework! (2000 US Census data)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Fun exercise: </a:t>
            </a:r>
            <a:r>
              <a:rPr lang="en-US" sz="2000" dirty="0">
                <a:solidFill>
                  <a:schemeClr val="accent2"/>
                </a:solidFill>
              </a:rPr>
              <a:t>Make the same chart for the 2000 Turkish census data (also in your HW).  It looks different!</a:t>
            </a:r>
          </a:p>
        </p:txBody>
      </p:sp>
    </p:spTree>
    <p:extLst>
      <p:ext uri="{BB962C8B-B14F-4D97-AF65-F5344CB8AC3E}">
        <p14:creationId xmlns:p14="http://schemas.microsoft.com/office/powerpoint/2010/main" val="78718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C938-18E0-7382-647D-1AAF7792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children </a:t>
            </a:r>
            <a:br>
              <a:rPr lang="en-US" dirty="0"/>
            </a:br>
            <a:r>
              <a:rPr lang="en-US" dirty="0"/>
              <a:t>on women’s labor force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7B7D4-7D09-882E-A839-D6CCA965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Statistically</a:t>
            </a:r>
            <a:r>
              <a:rPr lang="en-US" dirty="0">
                <a:sym typeface="Wingdings" pitchFamily="2" charset="2"/>
              </a:rPr>
              <a:t> (in US data): negative correlation.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Question: is this relationship causal?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BD4C6C-C584-08D6-7088-227285F0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3" y="1690688"/>
            <a:ext cx="2162175" cy="141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929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C938-18E0-7382-647D-1AAF7792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children </a:t>
            </a:r>
            <a:br>
              <a:rPr lang="en-US" dirty="0"/>
            </a:br>
            <a:r>
              <a:rPr lang="en-US" dirty="0"/>
              <a:t>on women’s labor force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7B7D4-7D09-882E-A839-D6CCA965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Statistically</a:t>
            </a:r>
            <a:r>
              <a:rPr lang="en-US" dirty="0">
                <a:sym typeface="Wingdings" pitchFamily="2" charset="2"/>
              </a:rPr>
              <a:t> (in US data): negative correlation.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Question: is this relationship causal?</a:t>
            </a:r>
          </a:p>
          <a:p>
            <a:pPr lvl="1"/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Maybe the type of women who don’t want kids are also the type of women who enjoy work more.</a:t>
            </a:r>
          </a:p>
          <a:p>
            <a:pPr lvl="1"/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Maybe having a partner who makes a lot of money makes a woman both more likely to have children (b/c they can support them) and less likely to work (b/c they don’t need to).</a:t>
            </a:r>
          </a:p>
          <a:p>
            <a:pPr lvl="1"/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Maybe ... [plenty of other stories...]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BD4C6C-C584-08D6-7088-227285F0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3" y="1690688"/>
            <a:ext cx="2162175" cy="141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C938-18E0-7382-647D-1AAF7792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children </a:t>
            </a:r>
            <a:br>
              <a:rPr lang="en-US" dirty="0"/>
            </a:br>
            <a:r>
              <a:rPr lang="en-US" dirty="0"/>
              <a:t>on women’s labor force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7B7D4-7D09-882E-A839-D6CCA965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Statistically</a:t>
            </a:r>
            <a:r>
              <a:rPr lang="en-US" dirty="0">
                <a:sym typeface="Wingdings" pitchFamily="2" charset="2"/>
              </a:rPr>
              <a:t> (in US data): negative correlation.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Question: is this relationship causal?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do we care?  (In addition to just caring)</a:t>
            </a:r>
          </a:p>
          <a:p>
            <a:pPr lvl="1"/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Women on average work less than men, and earn less than men.</a:t>
            </a:r>
          </a:p>
          <a:p>
            <a:pPr lvl="1"/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We want to explain that wage gap.</a:t>
            </a:r>
          </a:p>
          <a:p>
            <a:pPr lvl="2"/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Is part of this “because” of asymmetric childcare expectations?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BD4C6C-C584-08D6-7088-227285F0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113" y="1690688"/>
            <a:ext cx="2162175" cy="141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F4D-02F9-1E89-82B4-250DB90C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idea for a </a:t>
            </a:r>
            <a:r>
              <a:rPr lang="en-US" b="1" dirty="0"/>
              <a:t>natural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F2312-350C-2D2F-11B1-287B7B4B4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who have two boys or two girls are more likely to have a third child than women who have a boy and a girl.</a:t>
            </a:r>
          </a:p>
          <a:p>
            <a:r>
              <a:rPr lang="en-US" dirty="0"/>
              <a:t>We think the gender of a woman’s first two children is pretty random.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39C8-D8EF-CCCE-C589-4E9750132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987" y="7099298"/>
            <a:ext cx="2120901" cy="1816535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B5E29ED-7ECC-E1F5-E281-1FCFE10C1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93633"/>
              </p:ext>
            </p:extLst>
          </p:nvPr>
        </p:nvGraphicFramePr>
        <p:xfrm>
          <a:off x="838200" y="3429000"/>
          <a:ext cx="794385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950">
                  <a:extLst>
                    <a:ext uri="{9D8B030D-6E8A-4147-A177-3AD203B41FA5}">
                      <a16:colId xmlns:a16="http://schemas.microsoft.com/office/drawing/2014/main" val="913864736"/>
                    </a:ext>
                  </a:extLst>
                </a:gridCol>
                <a:gridCol w="2647950">
                  <a:extLst>
                    <a:ext uri="{9D8B030D-6E8A-4147-A177-3AD203B41FA5}">
                      <a16:colId xmlns:a16="http://schemas.microsoft.com/office/drawing/2014/main" val="1966527044"/>
                    </a:ext>
                  </a:extLst>
                </a:gridCol>
                <a:gridCol w="2647950">
                  <a:extLst>
                    <a:ext uri="{9D8B030D-6E8A-4147-A177-3AD203B41FA5}">
                      <a16:colId xmlns:a16="http://schemas.microsoft.com/office/drawing/2014/main" val="3404644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Fraction who had another child (1980)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Fraction who had another child (1990)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15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One boy, one girl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0.344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855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Both 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373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Same minus Different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6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Two girls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0.441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0.412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622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Two boys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0.423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0.401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574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92DEC4-7855-C864-607F-9C91849F6EDA}"/>
              </a:ext>
            </a:extLst>
          </p:cNvPr>
          <p:cNvSpPr txBox="1"/>
          <p:nvPr/>
        </p:nvSpPr>
        <p:spPr>
          <a:xfrm>
            <a:off x="9315450" y="3930194"/>
            <a:ext cx="24288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Note</a:t>
            </a:r>
            <a:r>
              <a:rPr lang="en-US" sz="2000" dirty="0">
                <a:solidFill>
                  <a:schemeClr val="accent2"/>
                </a:solidFill>
              </a:rPr>
              <a:t>: we aren’t doing your HW for you – this is from 1980 and 1990, you’ll be looking at 2000, and also in both the US and in Turkey.</a:t>
            </a:r>
          </a:p>
        </p:txBody>
      </p:sp>
    </p:spTree>
    <p:extLst>
      <p:ext uri="{BB962C8B-B14F-4D97-AF65-F5344CB8AC3E}">
        <p14:creationId xmlns:p14="http://schemas.microsoft.com/office/powerpoint/2010/main" val="318698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A48A-CCF1-C2F1-B0FE-C24FF6C2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Exercise!  In this example...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EB942-A3DE-C525-0F9D-E07886315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Which of the following do you think hold, and why?</a:t>
                </a:r>
              </a:p>
              <a:p>
                <a:pPr lvl="1"/>
                <a:r>
                  <a:rPr lang="en-US" b="1" dirty="0"/>
                  <a:t>Relevance</a:t>
                </a:r>
              </a:p>
              <a:p>
                <a:pPr lvl="1"/>
                <a:r>
                  <a:rPr lang="en-US" b="1" dirty="0"/>
                  <a:t>Exclusion </a:t>
                </a:r>
              </a:p>
              <a:p>
                <a:pPr lvl="1"/>
                <a:r>
                  <a:rPr lang="en-US" b="1" dirty="0"/>
                  <a:t>Independence</a:t>
                </a:r>
              </a:p>
              <a:p>
                <a:pPr lvl="1"/>
                <a:r>
                  <a:rPr lang="en-US" b="1" dirty="0"/>
                  <a:t>Monotonicity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EB942-A3DE-C525-0F9D-E07886315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2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6CFF-CB88-E64F-67A9-749447BF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so far</a:t>
            </a:r>
            <a:br>
              <a:rPr lang="en-US" dirty="0"/>
            </a:br>
            <a:r>
              <a:rPr lang="en-US" sz="2400" dirty="0"/>
              <a:t>for establishing causality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814C65-BB94-FF27-42E0-AB59E2D4D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 “Average Treatment Effect” (ATE)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=1]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=0]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= “Observational Comparison”</a:t>
                </a:r>
              </a:p>
              <a:p>
                <a:endParaRPr lang="en-US" dirty="0"/>
              </a:p>
              <a:p>
                <a:r>
                  <a:rPr lang="en-US" dirty="0"/>
                  <a:t>ATE = Obs. Comp. if no selection effects (levels or treatment)</a:t>
                </a:r>
              </a:p>
              <a:p>
                <a:r>
                  <a:rPr lang="en-US" dirty="0"/>
                  <a:t>RCTs have that!  Yay!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814C65-BB94-FF27-42E0-AB59E2D4D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92F8315-EC8F-239F-DED4-B976A0DDF0D6}"/>
              </a:ext>
            </a:extLst>
          </p:cNvPr>
          <p:cNvGrpSpPr/>
          <p:nvPr/>
        </p:nvGrpSpPr>
        <p:grpSpPr>
          <a:xfrm>
            <a:off x="6531432" y="4539162"/>
            <a:ext cx="5866854" cy="2361821"/>
            <a:chOff x="6531432" y="4539162"/>
            <a:chExt cx="5866854" cy="23618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F6F41A6-5735-C9EE-9D2F-81DDEB213CED}"/>
                </a:ext>
              </a:extLst>
            </p:cNvPr>
            <p:cNvGrpSpPr/>
            <p:nvPr/>
          </p:nvGrpSpPr>
          <p:grpSpPr>
            <a:xfrm>
              <a:off x="6531432" y="4539162"/>
              <a:ext cx="5660568" cy="2311185"/>
              <a:chOff x="4843463" y="3714750"/>
              <a:chExt cx="7348537" cy="300037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F23E039-CD96-335B-341F-6A45874E0074}"/>
                  </a:ext>
                </a:extLst>
              </p:cNvPr>
              <p:cNvSpPr/>
              <p:nvPr/>
            </p:nvSpPr>
            <p:spPr>
              <a:xfrm>
                <a:off x="4843463" y="3714750"/>
                <a:ext cx="7348537" cy="30003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A2A7B0F-32EC-2E47-4A54-C0FCBAD60438}"/>
                  </a:ext>
                </a:extLst>
              </p:cNvPr>
              <p:cNvGrpSpPr/>
              <p:nvPr/>
            </p:nvGrpSpPr>
            <p:grpSpPr>
              <a:xfrm>
                <a:off x="5000625" y="3799458"/>
                <a:ext cx="7086008" cy="2843950"/>
                <a:chOff x="453329" y="1651946"/>
                <a:chExt cx="11719030" cy="4726627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BC8CF264-6FA3-A7F8-4280-A92DD9C26E45}"/>
                    </a:ext>
                  </a:extLst>
                </p:cNvPr>
                <p:cNvGrpSpPr/>
                <p:nvPr/>
              </p:nvGrpSpPr>
              <p:grpSpPr>
                <a:xfrm>
                  <a:off x="1917774" y="1779114"/>
                  <a:ext cx="10042404" cy="2177194"/>
                  <a:chOff x="1855778" y="2250797"/>
                  <a:chExt cx="7791020" cy="1689094"/>
                </a:xfrm>
              </p:grpSpPr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929D9B9F-13F6-11EA-833C-C749364FD9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78525" y="2439817"/>
                    <a:ext cx="710243" cy="1077686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0DC18B01-AA61-5C38-6CE2-41863B6F8D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058813" y="2550660"/>
                    <a:ext cx="983274" cy="878340"/>
                  </a:xfrm>
                  <a:prstGeom prst="rect">
                    <a:avLst/>
                  </a:prstGeom>
                </p:spPr>
              </p:pic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F261B5D5-7E00-265A-5C1B-D3D84BC801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73149" y="2351313"/>
                    <a:ext cx="767096" cy="1077687"/>
                  </a:xfrm>
                  <a:prstGeom prst="rect">
                    <a:avLst/>
                  </a:prstGeom>
                </p:spPr>
              </p:pic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B6E38DB-133A-EAC1-31E0-FFEF783523E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5778" y="3423471"/>
                    <a:ext cx="916091" cy="3348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/>
                      <a:t>Isaac</a:t>
                    </a: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EF76166-5787-27F6-506C-8C0FA3037F35}"/>
                      </a:ext>
                    </a:extLst>
                  </p:cNvPr>
                  <p:cNvSpPr txBox="1"/>
                  <p:nvPr/>
                </p:nvSpPr>
                <p:spPr>
                  <a:xfrm>
                    <a:off x="3155799" y="3445683"/>
                    <a:ext cx="916091" cy="3348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/>
                      <a:t>Panda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8AA884-2924-1688-B9A4-91839B5E9376}"/>
                      </a:ext>
                    </a:extLst>
                  </p:cNvPr>
                  <p:cNvSpPr txBox="1"/>
                  <p:nvPr/>
                </p:nvSpPr>
                <p:spPr>
                  <a:xfrm>
                    <a:off x="7339403" y="3442314"/>
                    <a:ext cx="916091" cy="3348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/>
                      <a:t>Penguin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C4925B4-2F16-DF8B-9238-BA25ABC67D66}"/>
                      </a:ext>
                    </a:extLst>
                  </p:cNvPr>
                  <p:cNvSpPr txBox="1"/>
                  <p:nvPr/>
                </p:nvSpPr>
                <p:spPr>
                  <a:xfrm>
                    <a:off x="6059706" y="3439152"/>
                    <a:ext cx="916091" cy="3348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/>
                      <a:t>Ostrich</a:t>
                    </a:r>
                  </a:p>
                </p:txBody>
              </p:sp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773F6E65-3C10-94B4-0DAB-A69712B6E1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370070" y="2508487"/>
                    <a:ext cx="670641" cy="854526"/>
                  </a:xfrm>
                  <a:prstGeom prst="rect">
                    <a:avLst/>
                  </a:prstGeom>
                </p:spPr>
              </p:pic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FBBCAFAE-1501-CC72-5070-91414792C8E3}"/>
                      </a:ext>
                    </a:extLst>
                  </p:cNvPr>
                  <p:cNvSpPr txBox="1"/>
                  <p:nvPr/>
                </p:nvSpPr>
                <p:spPr>
                  <a:xfrm>
                    <a:off x="8701207" y="3424706"/>
                    <a:ext cx="916091" cy="51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/>
                      <a:t>Alien Penguin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20C55D5-91BC-07E0-5F13-4748DD767BA3}"/>
                      </a:ext>
                    </a:extLst>
                  </p:cNvPr>
                  <p:cNvSpPr txBox="1"/>
                  <p:nvPr/>
                </p:nvSpPr>
                <p:spPr>
                  <a:xfrm>
                    <a:off x="4759683" y="3424236"/>
                    <a:ext cx="916091" cy="3348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/>
                      <a:t>Rabbit</a:t>
                    </a:r>
                  </a:p>
                </p:txBody>
              </p:sp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1286429C-BB7F-9541-802F-5657C301A3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821195" y="2330336"/>
                    <a:ext cx="825603" cy="1044641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" descr="Adoptable Rabbits | morabbit">
                    <a:extLst>
                      <a:ext uri="{FF2B5EF4-FFF2-40B4-BE49-F238E27FC236}">
                        <a16:creationId xmlns:a16="http://schemas.microsoft.com/office/drawing/2014/main" id="{0F3ABCB4-1BAB-2282-8C7C-65158210C73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4759683" y="2250797"/>
                    <a:ext cx="767096" cy="12691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64590209-25DF-E63F-9B5D-80137B69F51B}"/>
                    </a:ext>
                  </a:extLst>
                </p:cNvPr>
                <p:cNvGrpSpPr/>
                <p:nvPr/>
              </p:nvGrpSpPr>
              <p:grpSpPr>
                <a:xfrm>
                  <a:off x="2298999" y="1651946"/>
                  <a:ext cx="4145728" cy="898422"/>
                  <a:chOff x="2298999" y="1651946"/>
                  <a:chExt cx="4145728" cy="898422"/>
                </a:xfrm>
              </p:grpSpPr>
              <p:pic>
                <p:nvPicPr>
                  <p:cNvPr id="57" name="Picture 4" descr="Page 12 | Mortarboard Cap Images - Free Download on Freepik">
                    <a:extLst>
                      <a:ext uri="{FF2B5EF4-FFF2-40B4-BE49-F238E27FC236}">
                        <a16:creationId xmlns:a16="http://schemas.microsoft.com/office/drawing/2014/main" id="{2A2D7CBA-621F-F2DF-79DC-CDB0F1C584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80641">
                    <a:off x="2298999" y="1946781"/>
                    <a:ext cx="459383" cy="4593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8" name="Picture 4" descr="Page 12 | Mortarboard Cap Images - Free Download on Freepik">
                    <a:extLst>
                      <a:ext uri="{FF2B5EF4-FFF2-40B4-BE49-F238E27FC236}">
                        <a16:creationId xmlns:a16="http://schemas.microsoft.com/office/drawing/2014/main" id="{2946BF51-0C82-8ED9-F147-B60DBDF242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290756">
                    <a:off x="4066485" y="2090985"/>
                    <a:ext cx="459383" cy="4593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9" name="Picture 4" descr="Page 12 | Mortarboard Cap Images - Free Download on Freepik">
                    <a:extLst>
                      <a:ext uri="{FF2B5EF4-FFF2-40B4-BE49-F238E27FC236}">
                        <a16:creationId xmlns:a16="http://schemas.microsoft.com/office/drawing/2014/main" id="{D05C332C-E282-8603-70CE-9CCC1D20B0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80641">
                    <a:off x="5985344" y="1651946"/>
                    <a:ext cx="459383" cy="4593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5377A17B-5DC9-F26B-F4ED-67FC6813D7E9}"/>
                    </a:ext>
                  </a:extLst>
                </p:cNvPr>
                <p:cNvGrpSpPr/>
                <p:nvPr/>
              </p:nvGrpSpPr>
              <p:grpSpPr>
                <a:xfrm>
                  <a:off x="496191" y="3750566"/>
                  <a:ext cx="11366155" cy="1087424"/>
                  <a:chOff x="496191" y="4136336"/>
                  <a:chExt cx="11366155" cy="1087424"/>
                </a:xfrm>
              </p:grpSpPr>
              <p:pic>
                <p:nvPicPr>
                  <p:cNvPr id="50" name="Picture 2" descr="Money Stack | Totally Accurate BattleGrounds Wiki | Fandom">
                    <a:extLst>
                      <a:ext uri="{FF2B5EF4-FFF2-40B4-BE49-F238E27FC236}">
                        <a16:creationId xmlns:a16="http://schemas.microsoft.com/office/drawing/2014/main" id="{A8A7E3A1-DDFA-A077-A7E6-812DBB8C0F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6191" y="4162556"/>
                    <a:ext cx="1061202" cy="106120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95044A77-72E1-4E66-6A1D-345DD12123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4692" y="4136336"/>
                        <a:ext cx="1061204" cy="5803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Isaac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51" name="TextBox 50">
                        <a:extLst>
                          <a:ext uri="{FF2B5EF4-FFF2-40B4-BE49-F238E27FC236}">
                            <a16:creationId xmlns:a16="http://schemas.microsoft.com/office/drawing/2014/main" id="{95044A77-72E1-4E66-6A1D-345DD121232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4692" y="4136336"/>
                        <a:ext cx="1061204" cy="580359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r="-7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66B5814B-F28B-480F-89C6-790FEC1212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38281" y="4136336"/>
                        <a:ext cx="1061204" cy="5803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Panda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66B5814B-F28B-480F-89C6-790FEC12128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538281" y="4136336"/>
                        <a:ext cx="1061204" cy="58035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r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67455284-F2B4-43F2-AD0E-E5010AA1E5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5746" y="4136336"/>
                        <a:ext cx="1061204" cy="5803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Rabbit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53" name="TextBox 52">
                        <a:extLst>
                          <a:ext uri="{FF2B5EF4-FFF2-40B4-BE49-F238E27FC236}">
                            <a16:creationId xmlns:a16="http://schemas.microsoft.com/office/drawing/2014/main" id="{67455284-F2B4-43F2-AD0E-E5010AA1E53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5746" y="4136336"/>
                        <a:ext cx="1061204" cy="580359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r="-2820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3F87B968-10AB-68C6-C123-E303B2870DC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3212" y="4136336"/>
                        <a:ext cx="1061204" cy="5803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Ostrich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3F87B968-10AB-68C6-C123-E303B2870DC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53212" y="4136336"/>
                        <a:ext cx="1061204" cy="580359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 r="-3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C59DE508-4337-DA31-5FC1-EB347FC025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81232" y="4143577"/>
                        <a:ext cx="1061204" cy="598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Penguin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55" name="TextBox 54">
                        <a:extLst>
                          <a:ext uri="{FF2B5EF4-FFF2-40B4-BE49-F238E27FC236}">
                            <a16:creationId xmlns:a16="http://schemas.microsoft.com/office/drawing/2014/main" id="{C59DE508-4337-DA31-5FC1-EB347FC0250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81232" y="4143577"/>
                        <a:ext cx="1061204" cy="59875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 r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D6BDD55D-B636-3006-045E-81316C0B73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801142" y="4136336"/>
                        <a:ext cx="1061204" cy="5803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AP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D6BDD55D-B636-3006-045E-81316C0B738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801142" y="4136336"/>
                        <a:ext cx="1061204" cy="580359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E28E4522-687E-E00B-EDDA-C3C6E0E3BEB2}"/>
                    </a:ext>
                  </a:extLst>
                </p:cNvPr>
                <p:cNvGrpSpPr/>
                <p:nvPr/>
              </p:nvGrpSpPr>
              <p:grpSpPr>
                <a:xfrm>
                  <a:off x="453329" y="5137614"/>
                  <a:ext cx="11418028" cy="1240959"/>
                  <a:chOff x="453329" y="5423369"/>
                  <a:chExt cx="11418028" cy="1240959"/>
                </a:xfrm>
              </p:grpSpPr>
              <p:pic>
                <p:nvPicPr>
                  <p:cNvPr id="42" name="Picture 2" descr="Money Stack | Totally Accurate BattleGrounds Wiki | Fandom">
                    <a:extLst>
                      <a:ext uri="{FF2B5EF4-FFF2-40B4-BE49-F238E27FC236}">
                        <a16:creationId xmlns:a16="http://schemas.microsoft.com/office/drawing/2014/main" id="{E2E94150-FBDB-19F4-9399-4053BB1D44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3329" y="5603124"/>
                    <a:ext cx="1061202" cy="106120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4" descr="Page 12 | Mortarboard Cap Images - Free Download on Freepik">
                    <a:extLst>
                      <a:ext uri="{FF2B5EF4-FFF2-40B4-BE49-F238E27FC236}">
                        <a16:creationId xmlns:a16="http://schemas.microsoft.com/office/drawing/2014/main" id="{BB56667F-7FDE-F60F-9DDF-DA38D7741B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113024">
                    <a:off x="1091355" y="5603124"/>
                    <a:ext cx="572008" cy="57200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6704A706-EB29-6B16-96F6-BE6E588633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98092" y="5472139"/>
                        <a:ext cx="1061204" cy="5803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Isaac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6704A706-EB29-6B16-96F6-BE6E5886333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98092" y="5472139"/>
                        <a:ext cx="1061204" cy="580359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 r="-10000" b="-45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BEE1B246-19F0-5816-2640-0A6E4F86D3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32894" y="5472139"/>
                        <a:ext cx="1061204" cy="5803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Panda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BEE1B246-19F0-5816-2640-0A6E4F86D35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532894" y="5472139"/>
                        <a:ext cx="1061204" cy="580359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r="-20000" b="-45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1212E03A-9219-997E-7A38-A700789BDD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95747" y="5423369"/>
                        <a:ext cx="1061204" cy="5803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Rabbit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1212E03A-9219-997E-7A38-A700789BDD8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95747" y="5423369"/>
                        <a:ext cx="1061204" cy="580359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r="-25641" b="-45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AD3807C2-2C13-87B5-7B59-84ADCEF2BA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3211" y="5472139"/>
                        <a:ext cx="1061204" cy="5803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Ostrich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AD3807C2-2C13-87B5-7B59-84ADCEF2BAB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53211" y="5472139"/>
                        <a:ext cx="1061204" cy="580359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r="-30000" b="-45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EE5AD7A2-53E9-A13F-F681-E71826CCA1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09023" y="5490300"/>
                        <a:ext cx="1061204" cy="5987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Penguin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48" name="TextBox 47">
                        <a:extLst>
                          <a:ext uri="{FF2B5EF4-FFF2-40B4-BE49-F238E27FC236}">
                            <a16:creationId xmlns:a16="http://schemas.microsoft.com/office/drawing/2014/main" id="{EE5AD7A2-53E9-A13F-F681-E71826CCA1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09023" y="5490300"/>
                        <a:ext cx="1061204" cy="598759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r="-4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TextBox 48">
                        <a:extLst>
                          <a:ext uri="{FF2B5EF4-FFF2-40B4-BE49-F238E27FC236}">
                            <a16:creationId xmlns:a16="http://schemas.microsoft.com/office/drawing/2014/main" id="{2B6F3A6A-76BB-5886-2DBC-5762670D23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810153" y="5449172"/>
                        <a:ext cx="1061204" cy="58035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100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AP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/>
                      </a:p>
                    </p:txBody>
                  </p:sp>
                </mc:Choice>
                <mc:Fallback xmlns="">
                  <p:sp>
                    <p:nvSpPr>
                      <p:cNvPr id="49" name="TextBox 48">
                        <a:extLst>
                          <a:ext uri="{FF2B5EF4-FFF2-40B4-BE49-F238E27FC236}">
                            <a16:creationId xmlns:a16="http://schemas.microsoft.com/office/drawing/2014/main" id="{2B6F3A6A-76BB-5886-2DBC-5762670D239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810153" y="5449172"/>
                        <a:ext cx="1061204" cy="580359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 b="-454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C60324D-626B-8092-0230-5C892F29CFB8}"/>
                    </a:ext>
                  </a:extLst>
                </p:cNvPr>
                <p:cNvGrpSpPr/>
                <p:nvPr/>
              </p:nvGrpSpPr>
              <p:grpSpPr>
                <a:xfrm>
                  <a:off x="2223051" y="4197975"/>
                  <a:ext cx="9949308" cy="2145834"/>
                  <a:chOff x="2287252" y="4295304"/>
                  <a:chExt cx="9949308" cy="2145834"/>
                </a:xfrm>
              </p:grpSpPr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B4485F7-1091-A798-9783-4C45E767DEB9}"/>
                      </a:ext>
                    </a:extLst>
                  </p:cNvPr>
                  <p:cNvSpPr txBox="1"/>
                  <p:nvPr/>
                </p:nvSpPr>
                <p:spPr>
                  <a:xfrm>
                    <a:off x="2287252" y="4314440"/>
                    <a:ext cx="1181199" cy="6640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FF0000"/>
                        </a:solidFill>
                      </a:rPr>
                      <a:t>????</a:t>
                    </a:r>
                    <a:endParaRPr lang="en-US" sz="11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11F61E2-5878-328C-FADA-F20A45653CC3}"/>
                      </a:ext>
                    </a:extLst>
                  </p:cNvPr>
                  <p:cNvSpPr txBox="1"/>
                  <p:nvPr/>
                </p:nvSpPr>
                <p:spPr>
                  <a:xfrm>
                    <a:off x="3865866" y="4295304"/>
                    <a:ext cx="1181199" cy="6640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FF0000"/>
                        </a:solidFill>
                      </a:rPr>
                      <a:t>????</a:t>
                    </a:r>
                    <a:endParaRPr lang="en-US" sz="11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9243B30-C282-11B8-CD91-FCB298624F14}"/>
                      </a:ext>
                    </a:extLst>
                  </p:cNvPr>
                  <p:cNvSpPr txBox="1"/>
                  <p:nvPr/>
                </p:nvSpPr>
                <p:spPr>
                  <a:xfrm>
                    <a:off x="5656823" y="4329800"/>
                    <a:ext cx="1181199" cy="6640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FF0000"/>
                        </a:solidFill>
                      </a:rPr>
                      <a:t>????</a:t>
                    </a:r>
                    <a:endParaRPr lang="en-US" sz="11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D94296B-D9E8-8120-17FF-BC460A67DCE6}"/>
                      </a:ext>
                    </a:extLst>
                  </p:cNvPr>
                  <p:cNvSpPr txBox="1"/>
                  <p:nvPr/>
                </p:nvSpPr>
                <p:spPr>
                  <a:xfrm>
                    <a:off x="9431363" y="5777080"/>
                    <a:ext cx="1181199" cy="6640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FF0000"/>
                        </a:solidFill>
                      </a:rPr>
                      <a:t>????</a:t>
                    </a:r>
                    <a:endParaRPr lang="en-US" sz="11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61FE3C55-997A-BAC2-3B72-05EB4CF593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81179" y="5751616"/>
                    <a:ext cx="1181199" cy="6640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FF0000"/>
                        </a:solidFill>
                      </a:rPr>
                      <a:t>????</a:t>
                    </a:r>
                    <a:endParaRPr lang="en-US" sz="11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499170F-2546-BB35-4085-2E4F99A1FAAC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3722" y="5777078"/>
                    <a:ext cx="1181199" cy="6640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rgbClr val="FF0000"/>
                        </a:solidFill>
                      </a:rPr>
                      <a:t>????</a:t>
                    </a:r>
                    <a:endParaRPr lang="en-US" sz="11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7A8FF365-294C-0B90-6496-079A30A9D66C}"/>
                      </a:ext>
                    </a:extLst>
                  </p:cNvPr>
                  <p:cNvSpPr txBox="1"/>
                  <p:nvPr/>
                </p:nvSpPr>
                <p:spPr>
                  <a:xfrm>
                    <a:off x="2351694" y="5760521"/>
                    <a:ext cx="1181199" cy="6640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$10</a:t>
                    </a:r>
                    <a:endParaRPr lang="en-US" sz="1100" dirty="0"/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6A4F8B15-529D-7BA1-C6AE-2AEC0C2E8D56}"/>
                      </a:ext>
                    </a:extLst>
                  </p:cNvPr>
                  <p:cNvSpPr txBox="1"/>
                  <p:nvPr/>
                </p:nvSpPr>
                <p:spPr>
                  <a:xfrm>
                    <a:off x="3959608" y="5776910"/>
                    <a:ext cx="1181199" cy="6640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$15</a:t>
                    </a:r>
                    <a:endParaRPr lang="en-US" sz="1100" dirty="0"/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54FC0573-814A-905C-DC0F-EA3A19F14BBA}"/>
                      </a:ext>
                    </a:extLst>
                  </p:cNvPr>
                  <p:cNvSpPr txBox="1"/>
                  <p:nvPr/>
                </p:nvSpPr>
                <p:spPr>
                  <a:xfrm>
                    <a:off x="5684562" y="5766624"/>
                    <a:ext cx="1181199" cy="6640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$11</a:t>
                    </a:r>
                    <a:endParaRPr lang="en-US" sz="1100" dirty="0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6457BD1-3568-84F5-3C79-1DCCCBD1F088}"/>
                      </a:ext>
                    </a:extLst>
                  </p:cNvPr>
                  <p:cNvSpPr txBox="1"/>
                  <p:nvPr/>
                </p:nvSpPr>
                <p:spPr>
                  <a:xfrm>
                    <a:off x="7723811" y="4335683"/>
                    <a:ext cx="1181199" cy="6640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$10</a:t>
                    </a:r>
                    <a:endParaRPr lang="en-US" sz="1100" dirty="0"/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B0D2B64-D8FB-06C0-F4F5-4499CF83BD64}"/>
                      </a:ext>
                    </a:extLst>
                  </p:cNvPr>
                  <p:cNvSpPr txBox="1"/>
                  <p:nvPr/>
                </p:nvSpPr>
                <p:spPr>
                  <a:xfrm>
                    <a:off x="9525144" y="4347104"/>
                    <a:ext cx="1181199" cy="6640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$5</a:t>
                    </a:r>
                    <a:endParaRPr lang="en-US" sz="1100" dirty="0"/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4435D06-761D-B283-746D-AF3A5052C05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5361" y="4341414"/>
                    <a:ext cx="1181199" cy="6640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$6</a:t>
                    </a:r>
                    <a:endParaRPr lang="en-US" sz="1100" dirty="0"/>
                  </a:p>
                </p:txBody>
              </p:sp>
            </p:grpSp>
          </p:grp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1F7B075-06A0-8BE8-EB40-3C1A671D084D}"/>
                </a:ext>
              </a:extLst>
            </p:cNvPr>
            <p:cNvSpPr/>
            <p:nvPr/>
          </p:nvSpPr>
          <p:spPr>
            <a:xfrm>
              <a:off x="9510007" y="5514065"/>
              <a:ext cx="2888279" cy="7084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7BB3255-BE4E-22C4-D4D4-208B17D656CA}"/>
                </a:ext>
              </a:extLst>
            </p:cNvPr>
            <p:cNvSpPr/>
            <p:nvPr/>
          </p:nvSpPr>
          <p:spPr>
            <a:xfrm>
              <a:off x="6945919" y="6192516"/>
              <a:ext cx="2888279" cy="70846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91D08EF-895F-5E2E-0E05-E9757756EF38}"/>
                  </a:ext>
                </a:extLst>
              </p:cNvPr>
              <p:cNvSpPr txBox="1"/>
              <p:nvPr/>
            </p:nvSpPr>
            <p:spPr>
              <a:xfrm>
                <a:off x="1665513" y="2307771"/>
                <a:ext cx="5501218" cy="427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0/1,</m:t>
                        </m:r>
                        <m:r>
                          <a:rPr lang="en-US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6"/>
                    </a:solidFill>
                  </a:rPr>
                  <a:t> outcome for person j if treated/not treated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91D08EF-895F-5E2E-0E05-E9757756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513" y="2307771"/>
                <a:ext cx="5501218" cy="427618"/>
              </a:xfrm>
              <a:prstGeom prst="rect">
                <a:avLst/>
              </a:prstGeom>
              <a:blipFill>
                <a:blip r:embed="rId23"/>
                <a:stretch>
                  <a:fillRect t="-5714" r="-1152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3008E34-7818-9770-FA76-7163564FBCFB}"/>
              </a:ext>
            </a:extLst>
          </p:cNvPr>
          <p:cNvGrpSpPr/>
          <p:nvPr/>
        </p:nvGrpSpPr>
        <p:grpSpPr>
          <a:xfrm>
            <a:off x="1941866" y="3456747"/>
            <a:ext cx="9020783" cy="427360"/>
            <a:chOff x="1941866" y="3456747"/>
            <a:chExt cx="9020783" cy="427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DEF5198-2DAB-2484-F8FB-CC4D5CB39B96}"/>
                    </a:ext>
                  </a:extLst>
                </p:cNvPr>
                <p:cNvSpPr txBox="1"/>
                <p:nvPr/>
              </p:nvSpPr>
              <p:spPr>
                <a:xfrm>
                  <a:off x="1941866" y="3459311"/>
                  <a:ext cx="3472544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accent6"/>
                      </a:solidFill>
                    </a:rPr>
                    <a:t> = 1 if person j was treated</a:t>
                  </a: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DEF5198-2DAB-2484-F8FB-CC4D5CB39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1866" y="3459311"/>
                  <a:ext cx="3472544" cy="424796"/>
                </a:xfrm>
                <a:prstGeom prst="rect">
                  <a:avLst/>
                </a:prstGeom>
                <a:blipFill>
                  <a:blip r:embed="rId24"/>
                  <a:stretch>
                    <a:fillRect t="-882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BBCB92C-114A-CD6C-66EC-DCAA54E099A5}"/>
                    </a:ext>
                  </a:extLst>
                </p:cNvPr>
                <p:cNvSpPr txBox="1"/>
                <p:nvPr/>
              </p:nvSpPr>
              <p:spPr>
                <a:xfrm>
                  <a:off x="5461431" y="3456747"/>
                  <a:ext cx="5501218" cy="42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000" dirty="0">
                      <a:solidFill>
                        <a:schemeClr val="accent6"/>
                      </a:solidFill>
                    </a:rPr>
                    <a:t> outcome for person j</a:t>
                  </a: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BBCB92C-114A-CD6C-66EC-DCAA54E09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431" y="3456747"/>
                  <a:ext cx="5501218" cy="424796"/>
                </a:xfrm>
                <a:prstGeom prst="rect">
                  <a:avLst/>
                </a:prstGeom>
                <a:blipFill>
                  <a:blip r:embed="rId25"/>
                  <a:stretch>
                    <a:fillRect t="-882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7020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A48A-CCF1-C2F1-B0FE-C24FF6C2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Exercise!  In this example...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EB942-A3DE-C525-0F9D-E07886315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What’s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Which of the following do you think hold, and why?</a:t>
                </a:r>
              </a:p>
              <a:p>
                <a:pPr lvl="1"/>
                <a:r>
                  <a:rPr lang="en-US" b="1" dirty="0"/>
                  <a:t>Relevance</a:t>
                </a:r>
              </a:p>
              <a:p>
                <a:pPr lvl="1"/>
                <a:r>
                  <a:rPr lang="en-US" b="1" dirty="0"/>
                  <a:t>Exclusion </a:t>
                </a:r>
              </a:p>
              <a:p>
                <a:pPr lvl="1"/>
                <a:r>
                  <a:rPr lang="en-US" b="1" dirty="0"/>
                  <a:t>Independence</a:t>
                </a:r>
              </a:p>
              <a:p>
                <a:pPr lvl="1"/>
                <a:r>
                  <a:rPr lang="en-US" b="1" dirty="0"/>
                  <a:t>Monotonicity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EB942-A3DE-C525-0F9D-E07886315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023A26-C2DA-2C7F-A5EE-490AD5D621E3}"/>
                  </a:ext>
                </a:extLst>
              </p:cNvPr>
              <p:cNvSpPr txBox="1"/>
              <p:nvPr/>
            </p:nvSpPr>
            <p:spPr>
              <a:xfrm>
                <a:off x="3228975" y="1825625"/>
                <a:ext cx="7543800" cy="424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is 1 if woman j has two children of the same biological sex, 0 else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023A26-C2DA-2C7F-A5EE-490AD5D62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1825625"/>
                <a:ext cx="7543800" cy="424796"/>
              </a:xfrm>
              <a:prstGeom prst="rect">
                <a:avLst/>
              </a:prstGeom>
              <a:blipFill>
                <a:blip r:embed="rId3"/>
                <a:stretch>
                  <a:fillRect t="-5714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EB6C7E-2013-EB08-A0AE-2A13E600BD1A}"/>
                  </a:ext>
                </a:extLst>
              </p:cNvPr>
              <p:cNvSpPr txBox="1"/>
              <p:nvPr/>
            </p:nvSpPr>
            <p:spPr>
              <a:xfrm>
                <a:off x="3228975" y="2398991"/>
                <a:ext cx="7543800" cy="424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is 1 if woman j has at least three children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EB6C7E-2013-EB08-A0AE-2A13E600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2398991"/>
                <a:ext cx="7543800" cy="424796"/>
              </a:xfrm>
              <a:prstGeom prst="rect">
                <a:avLst/>
              </a:prstGeom>
              <a:blipFill>
                <a:blip r:embed="rId4"/>
                <a:stretch>
                  <a:fillRect t="-8824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3F4A2E-FCBE-C0A6-5B5D-620856BD047B}"/>
                  </a:ext>
                </a:extLst>
              </p:cNvPr>
              <p:cNvSpPr txBox="1"/>
              <p:nvPr/>
            </p:nvSpPr>
            <p:spPr>
              <a:xfrm>
                <a:off x="3228975" y="2974223"/>
                <a:ext cx="7543800" cy="424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is 1 if woman j works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3F4A2E-FCBE-C0A6-5B5D-620856BD0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2974223"/>
                <a:ext cx="7543800" cy="424796"/>
              </a:xfrm>
              <a:prstGeom prst="rect">
                <a:avLst/>
              </a:prstGeom>
              <a:blipFill>
                <a:blip r:embed="rId5"/>
                <a:stretch>
                  <a:fillRect t="-8824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B742DE-3823-F72D-2842-47EFC23C96D2}"/>
                  </a:ext>
                </a:extLst>
              </p:cNvPr>
              <p:cNvSpPr txBox="1"/>
              <p:nvPr/>
            </p:nvSpPr>
            <p:spPr>
              <a:xfrm>
                <a:off x="3228975" y="4363195"/>
                <a:ext cx="7543800" cy="424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Yes, we just saw in a table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seems to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B742DE-3823-F72D-2842-47EFC23C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75" y="4363195"/>
                <a:ext cx="7543800" cy="424796"/>
              </a:xfrm>
              <a:prstGeom prst="rect">
                <a:avLst/>
              </a:prstGeom>
              <a:blipFill>
                <a:blip r:embed="rId6"/>
                <a:stretch>
                  <a:fillRect l="-840" t="-8824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9DDA35E-A60F-A574-A865-518B879189A9}"/>
              </a:ext>
            </a:extLst>
          </p:cNvPr>
          <p:cNvSpPr txBox="1"/>
          <p:nvPr/>
        </p:nvSpPr>
        <p:spPr>
          <a:xfrm>
            <a:off x="3558726" y="5110667"/>
            <a:ext cx="841419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Biology!  We can also look at observables and see that they are about evenly split.  (See the paper and/or your HW!)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E07E4-0608-256B-64F3-CF6F93DF4070}"/>
              </a:ext>
            </a:extLst>
          </p:cNvPr>
          <p:cNvSpPr txBox="1"/>
          <p:nvPr/>
        </p:nvSpPr>
        <p:spPr>
          <a:xfrm>
            <a:off x="3418335" y="5797277"/>
            <a:ext cx="858036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Not sure... Monotonicity seems plausible if the story is “everyone wants variety in children, just to a different extent.”  But maybe some people really want two-of-a-kind, or two girls, or </a:t>
            </a:r>
            <a:r>
              <a:rPr lang="en-US" sz="2000" dirty="0" err="1">
                <a:solidFill>
                  <a:schemeClr val="accent1"/>
                </a:solidFill>
              </a:rPr>
              <a:t>etc</a:t>
            </a:r>
            <a:r>
              <a:rPr lang="en-US" sz="2000" dirty="0">
                <a:solidFill>
                  <a:schemeClr val="accent1"/>
                </a:solidFill>
              </a:rPr>
              <a:t>, and will keep having kids until they get that...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6DFA0-BB9B-AEFB-5729-206DE9249F43}"/>
              </a:ext>
            </a:extLst>
          </p:cNvPr>
          <p:cNvSpPr txBox="1"/>
          <p:nvPr/>
        </p:nvSpPr>
        <p:spPr>
          <a:xfrm>
            <a:off x="8129588" y="2250421"/>
            <a:ext cx="3843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Note: </a:t>
            </a:r>
            <a:r>
              <a:rPr lang="en-US" sz="2000" dirty="0">
                <a:solidFill>
                  <a:schemeClr val="accent2"/>
                </a:solidFill>
              </a:rPr>
              <a:t>this is not “what’s the effect of each additional child,” it’s “what’s the effect of having </a:t>
            </a:r>
            <a:r>
              <a:rPr lang="en-US" sz="2000" i="1" dirty="0">
                <a:solidFill>
                  <a:schemeClr val="accent2"/>
                </a:solidFill>
              </a:rPr>
              <a:t>at least three</a:t>
            </a:r>
            <a:r>
              <a:rPr lang="en-US" sz="2000" dirty="0">
                <a:solidFill>
                  <a:schemeClr val="accent2"/>
                </a:solidFill>
              </a:rPr>
              <a:t> children.”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F91FE-02F6-EDAE-A569-828E0ADC8079}"/>
              </a:ext>
            </a:extLst>
          </p:cNvPr>
          <p:cNvSpPr txBox="1"/>
          <p:nvPr/>
        </p:nvSpPr>
        <p:spPr>
          <a:xfrm>
            <a:off x="3105768" y="4749274"/>
            <a:ext cx="92055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Not sure…, e.g., Raising two boys could be way harder than all other combinations…</a:t>
            </a:r>
          </a:p>
        </p:txBody>
      </p:sp>
    </p:spTree>
    <p:extLst>
      <p:ext uri="{BB962C8B-B14F-4D97-AF65-F5344CB8AC3E}">
        <p14:creationId xmlns:p14="http://schemas.microsoft.com/office/powerpoint/2010/main" val="240323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514CC-CB1B-9FC6-7715-882AE453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F567D-7EF6-EFED-C584-67B3E99F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4" y="1462088"/>
            <a:ext cx="9396368" cy="43513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C9D8263-C246-827F-2075-9C2835960165}"/>
              </a:ext>
            </a:extLst>
          </p:cNvPr>
          <p:cNvGrpSpPr/>
          <p:nvPr/>
        </p:nvGrpSpPr>
        <p:grpSpPr>
          <a:xfrm>
            <a:off x="3424196" y="156881"/>
            <a:ext cx="7055075" cy="2329144"/>
            <a:chOff x="3424196" y="156881"/>
            <a:chExt cx="7055075" cy="232914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C9ED3E-F292-4047-1764-8E31AB539224}"/>
                </a:ext>
              </a:extLst>
            </p:cNvPr>
            <p:cNvSpPr/>
            <p:nvPr/>
          </p:nvSpPr>
          <p:spPr>
            <a:xfrm>
              <a:off x="3424196" y="2102644"/>
              <a:ext cx="2005054" cy="383381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63B7E5-DAA2-649A-DCCA-9912E6840EAE}"/>
                </a:ext>
              </a:extLst>
            </p:cNvPr>
            <p:cNvSpPr txBox="1"/>
            <p:nvPr/>
          </p:nvSpPr>
          <p:spPr>
            <a:xfrm>
              <a:off x="3680191" y="216422"/>
              <a:ext cx="34981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Recall this was the jargon for </a:t>
              </a:r>
            </a:p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“Do the thing we talked about:”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F79699F-9F45-2A4A-F9A7-F3D5C3C294E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4886325" y="924308"/>
              <a:ext cx="542925" cy="1178336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D75E2A7-B526-CB2C-B5FA-3F0006B33F4A}"/>
                    </a:ext>
                  </a:extLst>
                </p:cNvPr>
                <p:cNvSpPr txBox="1"/>
                <p:nvPr/>
              </p:nvSpPr>
              <p:spPr>
                <a:xfrm>
                  <a:off x="6981153" y="156881"/>
                  <a:ext cx="3498118" cy="7702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D75E2A7-B526-CB2C-B5FA-3F0006B33F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153" y="156881"/>
                  <a:ext cx="3498118" cy="770275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51B4C35-5CF2-BC25-A98E-2BCDA21DCDE1}"/>
              </a:ext>
            </a:extLst>
          </p:cNvPr>
          <p:cNvGrpSpPr/>
          <p:nvPr/>
        </p:nvGrpSpPr>
        <p:grpSpPr>
          <a:xfrm>
            <a:off x="3128880" y="2657008"/>
            <a:ext cx="8403546" cy="1168074"/>
            <a:chOff x="3128880" y="2657008"/>
            <a:chExt cx="8403546" cy="116807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798823-857F-B34E-A1EC-F981823AD7C1}"/>
                </a:ext>
              </a:extLst>
            </p:cNvPr>
            <p:cNvSpPr/>
            <p:nvPr/>
          </p:nvSpPr>
          <p:spPr>
            <a:xfrm>
              <a:off x="3128880" y="2869406"/>
              <a:ext cx="1374002" cy="95567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49F1C9C-5FB7-B2EC-0896-FD980891DF67}"/>
                    </a:ext>
                  </a:extLst>
                </p:cNvPr>
                <p:cNvSpPr txBox="1"/>
                <p:nvPr/>
              </p:nvSpPr>
              <p:spPr>
                <a:xfrm>
                  <a:off x="9426115" y="2657008"/>
                  <a:ext cx="2106311" cy="5579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accent2"/>
                      </a:solidFill>
                    </a:rPr>
                    <a:t>This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en-US" sz="28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49F1C9C-5FB7-B2EC-0896-FD980891D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6115" y="2657008"/>
                  <a:ext cx="2106311" cy="557910"/>
                </a:xfrm>
                <a:prstGeom prst="rect">
                  <a:avLst/>
                </a:prstGeom>
                <a:blipFill>
                  <a:blip r:embed="rId4"/>
                  <a:stretch>
                    <a:fillRect t="-11364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E24C5AB-B493-BA32-1075-77B9BA99B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3438" y="2935963"/>
              <a:ext cx="5172075" cy="41128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C69CD-16A2-EA72-00EB-1C6BBA2EF309}"/>
              </a:ext>
            </a:extLst>
          </p:cNvPr>
          <p:cNvGrpSpPr/>
          <p:nvPr/>
        </p:nvGrpSpPr>
        <p:grpSpPr>
          <a:xfrm>
            <a:off x="2328122" y="4950619"/>
            <a:ext cx="7330227" cy="1787595"/>
            <a:chOff x="2328122" y="4950619"/>
            <a:chExt cx="7330227" cy="178759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3A2E7B-67A3-0982-7243-F5235E6C653E}"/>
                </a:ext>
              </a:extLst>
            </p:cNvPr>
            <p:cNvSpPr/>
            <p:nvPr/>
          </p:nvSpPr>
          <p:spPr>
            <a:xfrm>
              <a:off x="3269436" y="5043488"/>
              <a:ext cx="1374002" cy="955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EE8176-6934-4064-4E56-5C51539990F2}"/>
                </a:ext>
              </a:extLst>
            </p:cNvPr>
            <p:cNvSpPr/>
            <p:nvPr/>
          </p:nvSpPr>
          <p:spPr>
            <a:xfrm>
              <a:off x="6965136" y="4950619"/>
              <a:ext cx="1374002" cy="9556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80804E-3242-929D-38C2-5D5C6835F3DF}"/>
                </a:ext>
              </a:extLst>
            </p:cNvPr>
            <p:cNvSpPr txBox="1"/>
            <p:nvPr/>
          </p:nvSpPr>
          <p:spPr>
            <a:xfrm>
              <a:off x="2328122" y="6030328"/>
              <a:ext cx="73302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This is the number we get for “the effect of having a third child on whether or not you work.”  (Measured in percentage points).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9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42BF-DEB8-EC1B-560F-D7C3B3A7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E3C5-B686-C1C3-5F77-E777F7FE4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criminal justice system!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4E7501-1C93-0336-AD7F-5D46A919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390153"/>
            <a:ext cx="7372350" cy="30388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096AA4-6F3E-DB21-7129-1EF2FBD7BD94}"/>
              </a:ext>
            </a:extLst>
          </p:cNvPr>
          <p:cNvSpPr/>
          <p:nvPr/>
        </p:nvSpPr>
        <p:spPr>
          <a:xfrm>
            <a:off x="10164417" y="2040835"/>
            <a:ext cx="1431236" cy="3445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REDACTED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6A6FE-6F2F-3AA5-EEDC-B50FDEF27F21}"/>
              </a:ext>
            </a:extLst>
          </p:cNvPr>
          <p:cNvSpPr/>
          <p:nvPr/>
        </p:nvSpPr>
        <p:spPr>
          <a:xfrm>
            <a:off x="7348333" y="2392016"/>
            <a:ext cx="3087756" cy="3445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REDACTED</a:t>
            </a:r>
          </a:p>
        </p:txBody>
      </p:sp>
    </p:spTree>
    <p:extLst>
      <p:ext uri="{BB962C8B-B14F-4D97-AF65-F5344CB8AC3E}">
        <p14:creationId xmlns:p14="http://schemas.microsoft.com/office/powerpoint/2010/main" val="2564519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6DC8-071C-220A-6696-702249AD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EF07C-790E-6FA8-635D-AECB45527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U.S. criminal justice system, when awaiting trial: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Some people are held in jail (“detained”)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Others are not</a:t>
            </a:r>
          </a:p>
          <a:p>
            <a:r>
              <a:rPr lang="en-US" dirty="0"/>
              <a:t>There are about 500,000 people detained waiting for trial every day.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That’s about 0.2% of the US population.</a:t>
            </a:r>
          </a:p>
          <a:p>
            <a:r>
              <a:rPr lang="en-US" dirty="0"/>
              <a:t>You are much more likely to be detained if you can’t pay bail.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This disproportionately affects poorer people.</a:t>
            </a:r>
          </a:p>
          <a:p>
            <a:r>
              <a:rPr lang="en-US" dirty="0"/>
              <a:t>This seems bad...but how bad?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effect of pre-trial detention on the people being detained?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8E9D-A2DD-8312-858B-4EF794B2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observational comparison good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33246-E87D-6F9A-1633-DC9D7BA47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not...people who are detained look very different from people who aren’t.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Poorer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More serious crimes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225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8CEE37-0859-5A7E-338D-7DFF07D5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46" y="2959101"/>
            <a:ext cx="5588000" cy="26289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6513CF5-F930-98D0-0D96-511A3DA36DDF}"/>
              </a:ext>
            </a:extLst>
          </p:cNvPr>
          <p:cNvGrpSpPr/>
          <p:nvPr/>
        </p:nvGrpSpPr>
        <p:grpSpPr>
          <a:xfrm>
            <a:off x="6546850" y="3369580"/>
            <a:ext cx="5628249" cy="3143932"/>
            <a:chOff x="6546850" y="3369580"/>
            <a:chExt cx="5628249" cy="31439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DA35DD-7214-5B74-2023-A9C988A71490}"/>
                </a:ext>
              </a:extLst>
            </p:cNvPr>
            <p:cNvSpPr txBox="1"/>
            <p:nvPr/>
          </p:nvSpPr>
          <p:spPr>
            <a:xfrm>
              <a:off x="10003676" y="5867181"/>
              <a:ext cx="2085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Also big differences in outcomes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53373E9-6907-CBBB-2783-276184B1A1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29775" y="5371197"/>
              <a:ext cx="373901" cy="6152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A86EB23-0066-5375-176D-2FC37C9B9CBA}"/>
                </a:ext>
              </a:extLst>
            </p:cNvPr>
            <p:cNvSpPr/>
            <p:nvPr/>
          </p:nvSpPr>
          <p:spPr>
            <a:xfrm>
              <a:off x="6587096" y="5194618"/>
              <a:ext cx="5552518" cy="29141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4CCA696-3506-3134-D23C-AAE13A3DD982}"/>
                </a:ext>
              </a:extLst>
            </p:cNvPr>
            <p:cNvSpPr/>
            <p:nvPr/>
          </p:nvSpPr>
          <p:spPr>
            <a:xfrm>
              <a:off x="6587096" y="4554171"/>
              <a:ext cx="5588003" cy="34697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A88A8FD-5584-3CBA-7886-AB3AAA373D00}"/>
                </a:ext>
              </a:extLst>
            </p:cNvPr>
            <p:cNvSpPr/>
            <p:nvPr/>
          </p:nvSpPr>
          <p:spPr>
            <a:xfrm>
              <a:off x="6546850" y="3369580"/>
              <a:ext cx="5588000" cy="46127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1D107D-71A9-EB60-487C-6A3A4150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1838" cy="1325563"/>
          </a:xfrm>
        </p:spPr>
        <p:txBody>
          <a:bodyPr/>
          <a:lstStyle/>
          <a:p>
            <a:r>
              <a:rPr lang="en-US" dirty="0"/>
              <a:t>People detained and released look different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3A0A70A-C391-CACA-20D3-0186B4302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308" y="1676401"/>
            <a:ext cx="5600700" cy="128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86AC58-64E5-6A3C-765E-8C382DCCE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8" y="2944813"/>
            <a:ext cx="5626100" cy="3860800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00EC9383-C8D9-F52B-2809-98401ACA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42" y="1662113"/>
            <a:ext cx="5600700" cy="12827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D4AA51B-0B56-B9A5-1898-6686462F3854}"/>
              </a:ext>
            </a:extLst>
          </p:cNvPr>
          <p:cNvGrpSpPr/>
          <p:nvPr/>
        </p:nvGrpSpPr>
        <p:grpSpPr>
          <a:xfrm>
            <a:off x="0" y="4213226"/>
            <a:ext cx="9269692" cy="2300286"/>
            <a:chOff x="0" y="4213226"/>
            <a:chExt cx="9269692" cy="23002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9120A7-0EB7-3906-29FC-B8001949032C}"/>
                </a:ext>
              </a:extLst>
            </p:cNvPr>
            <p:cNvSpPr txBox="1"/>
            <p:nvPr/>
          </p:nvSpPr>
          <p:spPr>
            <a:xfrm>
              <a:off x="6183592" y="5867181"/>
              <a:ext cx="3086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Big differences between those detained and released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9373F8-476C-26D3-B4F9-89A76350618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5840412" y="5986463"/>
              <a:ext cx="343180" cy="203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C888524-56D8-114C-4F26-32116ACDE319}"/>
                </a:ext>
              </a:extLst>
            </p:cNvPr>
            <p:cNvSpPr/>
            <p:nvPr/>
          </p:nvSpPr>
          <p:spPr>
            <a:xfrm>
              <a:off x="0" y="5200650"/>
              <a:ext cx="5823509" cy="110013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33F2844-2549-79FC-6CE7-969E3446D2A7}"/>
                </a:ext>
              </a:extLst>
            </p:cNvPr>
            <p:cNvSpPr/>
            <p:nvPr/>
          </p:nvSpPr>
          <p:spPr>
            <a:xfrm>
              <a:off x="16903" y="4213226"/>
              <a:ext cx="5823509" cy="25104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1460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E6D4-9BAD-32A2-78BE-7FA6AF6B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CA58C-7E2B-B93B-0C64-90BE318CB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ideas for an instrumental variable here?</a:t>
            </a:r>
          </a:p>
        </p:txBody>
      </p:sp>
    </p:spTree>
    <p:extLst>
      <p:ext uri="{BB962C8B-B14F-4D97-AF65-F5344CB8AC3E}">
        <p14:creationId xmlns:p14="http://schemas.microsoft.com/office/powerpoint/2010/main" val="2960674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8F08-8FEB-84A8-D1E3-D0B3AD77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paper’s Instrumental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C26EEA-7314-2316-BE83-D2268959A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judge is assigned to your case seems pretty random.</a:t>
                </a:r>
              </a:p>
              <a:p>
                <a:r>
                  <a:rPr lang="en-US" dirty="0"/>
                  <a:t>Some judges are “harsh” (detain a lot of people)</a:t>
                </a:r>
              </a:p>
              <a:p>
                <a:r>
                  <a:rPr lang="en-US" dirty="0"/>
                  <a:t>Some judges are “lenient” (detain fewer people)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=1 if person j’s judge is “harsh”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=1 if person j is detained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= lots of things: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C26EEA-7314-2316-BE83-D2268959A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9D02750-4FD1-A38E-6E30-4CB40B3F2C0A}"/>
              </a:ext>
            </a:extLst>
          </p:cNvPr>
          <p:cNvGrpSpPr/>
          <p:nvPr/>
        </p:nvGrpSpPr>
        <p:grpSpPr>
          <a:xfrm>
            <a:off x="4210051" y="4919008"/>
            <a:ext cx="7509574" cy="1938992"/>
            <a:chOff x="4210051" y="4919008"/>
            <a:chExt cx="7509574" cy="19389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85BA4D-0868-AB07-20B6-57D3F89F7442}"/>
                </a:ext>
              </a:extLst>
            </p:cNvPr>
            <p:cNvSpPr txBox="1"/>
            <p:nvPr/>
          </p:nvSpPr>
          <p:spPr>
            <a:xfrm>
              <a:off x="8019163" y="4919008"/>
              <a:ext cx="370046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1"/>
                  </a:solidFill>
                </a:rPr>
                <a:t>Re-arrest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1"/>
                  </a:solidFill>
                </a:rPr>
                <a:t>Earnings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1"/>
                  </a:solidFill>
                </a:rPr>
                <a:t>Employment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6E9FB2-4889-CFFE-977C-B6DF3B54E9C4}"/>
                </a:ext>
              </a:extLst>
            </p:cNvPr>
            <p:cNvSpPr txBox="1"/>
            <p:nvPr/>
          </p:nvSpPr>
          <p:spPr>
            <a:xfrm>
              <a:off x="4210051" y="4919008"/>
              <a:ext cx="370046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1"/>
                  </a:solidFill>
                </a:rPr>
                <a:t>Guilty ruling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1"/>
                  </a:solidFill>
                </a:rPr>
                <a:t>Guilty plea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1"/>
                  </a:solidFill>
                </a:rPr>
                <a:t>Incarceration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1"/>
                  </a:solidFill>
                </a:rPr>
                <a:t>Failure to appear in court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C50521-F669-D57E-7A8F-022B9878EB62}"/>
              </a:ext>
            </a:extLst>
          </p:cNvPr>
          <p:cNvSpPr txBox="1"/>
          <p:nvPr/>
        </p:nvSpPr>
        <p:spPr>
          <a:xfrm>
            <a:off x="8680174" y="53420"/>
            <a:ext cx="340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*Being a little sloppy here…actually “harshness” is modeled as continuous, not 0/1.</a:t>
            </a:r>
          </a:p>
        </p:txBody>
      </p:sp>
    </p:spTree>
    <p:extLst>
      <p:ext uri="{BB962C8B-B14F-4D97-AF65-F5344CB8AC3E}">
        <p14:creationId xmlns:p14="http://schemas.microsoft.com/office/powerpoint/2010/main" val="31073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C6BD-1E5C-D81C-A9CB-D201B1CA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1ADA-2640-0A21-4FCB-F7BDA99E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Which of the following seem reasonable?</a:t>
            </a:r>
          </a:p>
          <a:p>
            <a:endParaRPr lang="en-US" dirty="0"/>
          </a:p>
          <a:p>
            <a:r>
              <a:rPr lang="en-US" b="1" dirty="0"/>
              <a:t>Relevance</a:t>
            </a:r>
          </a:p>
          <a:p>
            <a:endParaRPr lang="en-US" b="1" dirty="0"/>
          </a:p>
          <a:p>
            <a:r>
              <a:rPr lang="en-US" b="1" dirty="0"/>
              <a:t>Exclusion</a:t>
            </a:r>
          </a:p>
          <a:p>
            <a:endParaRPr lang="en-US" b="1" dirty="0"/>
          </a:p>
          <a:p>
            <a:r>
              <a:rPr lang="en-US" b="1" dirty="0"/>
              <a:t>Independence</a:t>
            </a:r>
          </a:p>
          <a:p>
            <a:endParaRPr lang="en-US" b="1" dirty="0"/>
          </a:p>
          <a:p>
            <a:r>
              <a:rPr lang="en-US" b="1" dirty="0"/>
              <a:t>Monotonicity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E4B23-7194-C004-258C-BE68E75736C7}"/>
              </a:ext>
            </a:extLst>
          </p:cNvPr>
          <p:cNvSpPr txBox="1"/>
          <p:nvPr/>
        </p:nvSpPr>
        <p:spPr>
          <a:xfrm>
            <a:off x="3073000" y="2347095"/>
            <a:ext cx="7929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By definition harsher judges retain more people...but is there a real gradient in judge “harshness”?</a:t>
            </a:r>
          </a:p>
        </p:txBody>
      </p:sp>
    </p:spTree>
    <p:extLst>
      <p:ext uri="{BB962C8B-B14F-4D97-AF65-F5344CB8AC3E}">
        <p14:creationId xmlns:p14="http://schemas.microsoft.com/office/powerpoint/2010/main" val="356389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095B-2182-BE58-93E0-9544F393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 for judges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562D41A-D073-E05A-50AE-FC4D59B5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" y="1382713"/>
            <a:ext cx="7408863" cy="5349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6D6D9-CC04-596F-8149-F03781525BB1}"/>
              </a:ext>
            </a:extLst>
          </p:cNvPr>
          <p:cNvSpPr txBox="1"/>
          <p:nvPr/>
        </p:nvSpPr>
        <p:spPr>
          <a:xfrm>
            <a:off x="8247063" y="2001838"/>
            <a:ext cx="335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Histogram shows a decent spread of “leniency”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Black curve shows that these “leniency scores” actually predict whether people are released.</a:t>
            </a:r>
          </a:p>
        </p:txBody>
      </p:sp>
    </p:spTree>
    <p:extLst>
      <p:ext uri="{BB962C8B-B14F-4D97-AF65-F5344CB8AC3E}">
        <p14:creationId xmlns:p14="http://schemas.microsoft.com/office/powerpoint/2010/main" val="231081739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E2AE-81CE-1B3F-BE81-72F9F346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our running example...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549D-EBC6-DE87-9C5D-C48FCC14B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can’t randomly send people to college or not.</a:t>
            </a:r>
          </a:p>
          <a:p>
            <a:r>
              <a:rPr lang="en-US" dirty="0"/>
              <a:t>But we can randomly give them information.</a:t>
            </a:r>
          </a:p>
          <a:p>
            <a:r>
              <a:rPr lang="en-US" dirty="0"/>
              <a:t>This was quite effective at getting high-achieving low-income students to apply to college.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E1C728F-752D-F69F-E769-0728DB7C6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2" t="6679" r="10267" b="6847"/>
          <a:stretch/>
        </p:blipFill>
        <p:spPr>
          <a:xfrm>
            <a:off x="365760" y="4023360"/>
            <a:ext cx="3566160" cy="25603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A847A0-D1C8-A035-D29F-EE10ACCE4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17" y="3617962"/>
            <a:ext cx="7747396" cy="53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9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C6BD-1E5C-D81C-A9CB-D201B1CA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1ADA-2640-0A21-4FCB-F7BDA99E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Which of the following seem reasonable?</a:t>
            </a:r>
          </a:p>
          <a:p>
            <a:endParaRPr lang="en-US" dirty="0"/>
          </a:p>
          <a:p>
            <a:r>
              <a:rPr lang="en-US" b="1" dirty="0"/>
              <a:t>Relevance</a:t>
            </a:r>
          </a:p>
          <a:p>
            <a:endParaRPr lang="en-US" b="1" dirty="0"/>
          </a:p>
          <a:p>
            <a:r>
              <a:rPr lang="en-US" b="1" dirty="0"/>
              <a:t>Exclusion</a:t>
            </a:r>
          </a:p>
          <a:p>
            <a:endParaRPr lang="en-US" b="1" dirty="0"/>
          </a:p>
          <a:p>
            <a:r>
              <a:rPr lang="en-US" b="1" dirty="0"/>
              <a:t>Independence</a:t>
            </a:r>
          </a:p>
          <a:p>
            <a:endParaRPr lang="en-US" b="1" dirty="0"/>
          </a:p>
          <a:p>
            <a:r>
              <a:rPr lang="en-US" b="1" dirty="0"/>
              <a:t>Monotonicity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E4B23-7194-C004-258C-BE68E75736C7}"/>
              </a:ext>
            </a:extLst>
          </p:cNvPr>
          <p:cNvSpPr txBox="1"/>
          <p:nvPr/>
        </p:nvSpPr>
        <p:spPr>
          <a:xfrm>
            <a:off x="3073000" y="2347095"/>
            <a:ext cx="7929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By definition harsher judges retain more people...but is there a real gradient in judge “harshness”?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E06A5-6F56-6AB2-BD8A-25FB4F909C54}"/>
              </a:ext>
            </a:extLst>
          </p:cNvPr>
          <p:cNvSpPr txBox="1"/>
          <p:nvPr/>
        </p:nvSpPr>
        <p:spPr>
          <a:xfrm>
            <a:off x="3564730" y="4668561"/>
            <a:ext cx="764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Seems reasonable, judges are randomly assigned...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(and when you split on observables it looks good)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F2F16-8B6E-4E25-A61F-5789B4D2680B}"/>
              </a:ext>
            </a:extLst>
          </p:cNvPr>
          <p:cNvSpPr txBox="1"/>
          <p:nvPr/>
        </p:nvSpPr>
        <p:spPr>
          <a:xfrm>
            <a:off x="3707605" y="5601326"/>
            <a:ext cx="4776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This one is trickier...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2746B-7714-ABCE-C150-1435D5E3500C}"/>
              </a:ext>
            </a:extLst>
          </p:cNvPr>
          <p:cNvSpPr txBox="1"/>
          <p:nvPr/>
        </p:nvSpPr>
        <p:spPr>
          <a:xfrm>
            <a:off x="3271833" y="3353619"/>
            <a:ext cx="86153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Concern: is the same judge making detainment decisions are also making decisions about convictions or sentencing? </a:t>
            </a:r>
          </a:p>
          <a:p>
            <a:r>
              <a:rPr lang="en-US" dirty="0">
                <a:solidFill>
                  <a:schemeClr val="accent1"/>
                </a:solidFill>
              </a:rPr>
              <a:t>In this case, it turns out that there are separate judges for these things, so that’s okay.</a:t>
            </a:r>
          </a:p>
        </p:txBody>
      </p:sp>
    </p:spTree>
    <p:extLst>
      <p:ext uri="{BB962C8B-B14F-4D97-AF65-F5344CB8AC3E}">
        <p14:creationId xmlns:p14="http://schemas.microsoft.com/office/powerpoint/2010/main" val="2353141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DC6D-25BC-1919-7EE7-470BEAF4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 </a:t>
            </a:r>
            <a:r>
              <a:rPr lang="en-US" sz="2000" dirty="0"/>
              <a:t>(for monotonicity...)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42C48-66C8-4D04-8E95-4F1183758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defendant has a “true risk”</a:t>
            </a:r>
          </a:p>
          <a:p>
            <a:r>
              <a:rPr lang="en-US" dirty="0"/>
              <a:t>Each judge knows the true risk of each defendant.</a:t>
            </a:r>
          </a:p>
          <a:p>
            <a:r>
              <a:rPr lang="en-US" dirty="0"/>
              <a:t>Each judge has a different cut-off (release below) </a:t>
            </a: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C0B3CF39-AAC7-2514-400F-CEBBC12A807F}"/>
              </a:ext>
            </a:extLst>
          </p:cNvPr>
          <p:cNvSpPr/>
          <p:nvPr/>
        </p:nvSpPr>
        <p:spPr>
          <a:xfrm>
            <a:off x="4944538" y="3516183"/>
            <a:ext cx="2075053" cy="1218627"/>
          </a:xfrm>
          <a:prstGeom prst="wedgeRoundRectCallout">
            <a:avLst>
              <a:gd name="adj1" fmla="val 56283"/>
              <a:gd name="adj2" fmla="val 73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Release them all!</a:t>
            </a: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44364FB-1112-46A1-7606-CDB105A794FC}"/>
              </a:ext>
            </a:extLst>
          </p:cNvPr>
          <p:cNvSpPr/>
          <p:nvPr/>
        </p:nvSpPr>
        <p:spPr>
          <a:xfrm>
            <a:off x="7321968" y="2877154"/>
            <a:ext cx="2075053" cy="1218627"/>
          </a:xfrm>
          <a:prstGeom prst="wedgeRoundRectCallout">
            <a:avLst>
              <a:gd name="adj1" fmla="val 41823"/>
              <a:gd name="adj2" fmla="val 1035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Release 1 and 2</a:t>
            </a: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623886FC-F610-8C2B-3DF9-4D7D8E29F1AB}"/>
              </a:ext>
            </a:extLst>
          </p:cNvPr>
          <p:cNvSpPr/>
          <p:nvPr/>
        </p:nvSpPr>
        <p:spPr>
          <a:xfrm>
            <a:off x="10214394" y="2409318"/>
            <a:ext cx="2075053" cy="1218627"/>
          </a:xfrm>
          <a:prstGeom prst="wedgeRoundRectCallout">
            <a:avLst>
              <a:gd name="adj1" fmla="val 5331"/>
              <a:gd name="adj2" fmla="val 1035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Release 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3ADC73-E865-4D04-813F-E01CAE5CF925}"/>
              </a:ext>
            </a:extLst>
          </p:cNvPr>
          <p:cNvGrpSpPr/>
          <p:nvPr/>
        </p:nvGrpSpPr>
        <p:grpSpPr>
          <a:xfrm>
            <a:off x="-48741" y="4333740"/>
            <a:ext cx="5130449" cy="2469491"/>
            <a:chOff x="-48741" y="4333740"/>
            <a:chExt cx="5130449" cy="24694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C04922-C565-5A3D-85EB-82BD8D24B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9612" y="4540494"/>
              <a:ext cx="1109585" cy="167535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95B51E-FF5D-64E1-F0F7-B99781F1E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481" y="4540494"/>
              <a:ext cx="1109585" cy="16753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21A6B7-AF59-ADFD-AEA3-8C9349DD1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476" y="4579379"/>
              <a:ext cx="1109585" cy="167535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DF4E0-9D12-47A4-70ED-93ED82011424}"/>
                </a:ext>
              </a:extLst>
            </p:cNvPr>
            <p:cNvSpPr txBox="1"/>
            <p:nvPr/>
          </p:nvSpPr>
          <p:spPr>
            <a:xfrm>
              <a:off x="1884627" y="6433899"/>
              <a:ext cx="1628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Defendants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C6F323-B3CC-2552-ADD1-6E47596F75E9}"/>
                </a:ext>
              </a:extLst>
            </p:cNvPr>
            <p:cNvSpPr txBox="1"/>
            <p:nvPr/>
          </p:nvSpPr>
          <p:spPr>
            <a:xfrm>
              <a:off x="-48741" y="4379669"/>
              <a:ext cx="203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54C4EF-3E34-4347-B55A-87293CD970E0}"/>
                </a:ext>
              </a:extLst>
            </p:cNvPr>
            <p:cNvSpPr txBox="1"/>
            <p:nvPr/>
          </p:nvSpPr>
          <p:spPr>
            <a:xfrm>
              <a:off x="1503309" y="4333740"/>
              <a:ext cx="203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0.4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8D17A9-F840-A347-3CF6-7ACE830A69E5}"/>
                </a:ext>
              </a:extLst>
            </p:cNvPr>
            <p:cNvSpPr txBox="1"/>
            <p:nvPr/>
          </p:nvSpPr>
          <p:spPr>
            <a:xfrm>
              <a:off x="3011146" y="4342593"/>
              <a:ext cx="203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0.6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2131B01-CAF4-824B-A4B2-2DAC3BA58F84}"/>
                </a:ext>
              </a:extLst>
            </p:cNvPr>
            <p:cNvSpPr txBox="1"/>
            <p:nvPr/>
          </p:nvSpPr>
          <p:spPr>
            <a:xfrm>
              <a:off x="-8249" y="6021715"/>
              <a:ext cx="203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098509-D919-00AD-B984-18BA8AD5BF0B}"/>
                </a:ext>
              </a:extLst>
            </p:cNvPr>
            <p:cNvSpPr txBox="1"/>
            <p:nvPr/>
          </p:nvSpPr>
          <p:spPr>
            <a:xfrm>
              <a:off x="1543801" y="5975786"/>
              <a:ext cx="203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B59E05-D8DF-A1B8-CF2D-ABC168962C9E}"/>
                </a:ext>
              </a:extLst>
            </p:cNvPr>
            <p:cNvSpPr txBox="1"/>
            <p:nvPr/>
          </p:nvSpPr>
          <p:spPr>
            <a:xfrm>
              <a:off x="3051638" y="5984639"/>
              <a:ext cx="203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0E52F3E-E178-368C-E78A-3893754A8232}"/>
              </a:ext>
            </a:extLst>
          </p:cNvPr>
          <p:cNvSpPr txBox="1"/>
          <p:nvPr/>
        </p:nvSpPr>
        <p:spPr>
          <a:xfrm>
            <a:off x="7961987" y="188352"/>
            <a:ext cx="43358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This is monotonic!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4B8AE7-6C32-A94F-1EF6-99A51144C7FA}"/>
              </a:ext>
            </a:extLst>
          </p:cNvPr>
          <p:cNvGrpSpPr/>
          <p:nvPr/>
        </p:nvGrpSpPr>
        <p:grpSpPr>
          <a:xfrm>
            <a:off x="6573277" y="4290440"/>
            <a:ext cx="5509074" cy="2582664"/>
            <a:chOff x="6573277" y="4290440"/>
            <a:chExt cx="5509074" cy="258266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EFF2F-3C04-16F9-8239-8766520CE213}"/>
                </a:ext>
              </a:extLst>
            </p:cNvPr>
            <p:cNvGrpSpPr/>
            <p:nvPr/>
          </p:nvGrpSpPr>
          <p:grpSpPr>
            <a:xfrm>
              <a:off x="6920485" y="4564255"/>
              <a:ext cx="1217612" cy="1826418"/>
              <a:chOff x="801648" y="4762129"/>
              <a:chExt cx="1217612" cy="182641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874B909-AB1D-D8BA-74CD-C87AD9991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1648" y="4762129"/>
                <a:ext cx="1217612" cy="1826418"/>
              </a:xfrm>
              <a:prstGeom prst="rect">
                <a:avLst/>
              </a:prstGeom>
            </p:spPr>
          </p:pic>
          <p:pic>
            <p:nvPicPr>
              <p:cNvPr id="12290" name="Picture 2" descr="Walnut Finish Gavel">
                <a:extLst>
                  <a:ext uri="{FF2B5EF4-FFF2-40B4-BE49-F238E27FC236}">
                    <a16:creationId xmlns:a16="http://schemas.microsoft.com/office/drawing/2014/main" id="{FB2E7ED7-BA08-0897-348B-7036471E2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0454" y="5338404"/>
                <a:ext cx="475075" cy="659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92" name="Picture 4" descr="Wig Judge transparent PNG - StickPNG">
                <a:extLst>
                  <a:ext uri="{FF2B5EF4-FFF2-40B4-BE49-F238E27FC236}">
                    <a16:creationId xmlns:a16="http://schemas.microsoft.com/office/drawing/2014/main" id="{AA568385-4945-7472-C752-DCDA8641C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129" y="5014263"/>
                <a:ext cx="808038" cy="108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9E55935-5433-5DBF-A62E-605CFB34174C}"/>
                </a:ext>
              </a:extLst>
            </p:cNvPr>
            <p:cNvGrpSpPr/>
            <p:nvPr/>
          </p:nvGrpSpPr>
          <p:grpSpPr>
            <a:xfrm>
              <a:off x="8908435" y="4567641"/>
              <a:ext cx="1217612" cy="1826418"/>
              <a:chOff x="801648" y="4762129"/>
              <a:chExt cx="1217612" cy="182641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9D05ABC-4DD1-AA6C-B0B7-1FCFF1B2A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1648" y="4762129"/>
                <a:ext cx="1217612" cy="1826418"/>
              </a:xfrm>
              <a:prstGeom prst="rect">
                <a:avLst/>
              </a:prstGeom>
            </p:spPr>
          </p:pic>
          <p:pic>
            <p:nvPicPr>
              <p:cNvPr id="22" name="Picture 2" descr="Walnut Finish Gavel">
                <a:extLst>
                  <a:ext uri="{FF2B5EF4-FFF2-40B4-BE49-F238E27FC236}">
                    <a16:creationId xmlns:a16="http://schemas.microsoft.com/office/drawing/2014/main" id="{7FC3EB37-F15C-E51A-C02E-B00D6B3FCC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0454" y="5338404"/>
                <a:ext cx="475075" cy="659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Wig Judge transparent PNG - StickPNG">
                <a:extLst>
                  <a:ext uri="{FF2B5EF4-FFF2-40B4-BE49-F238E27FC236}">
                    <a16:creationId xmlns:a16="http://schemas.microsoft.com/office/drawing/2014/main" id="{1CF7C1B1-01B4-AF89-2DD4-88106FCABE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129" y="5014263"/>
                <a:ext cx="808038" cy="108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7C350D0-B0E8-44FE-658A-65D38652CB7E}"/>
                </a:ext>
              </a:extLst>
            </p:cNvPr>
            <p:cNvGrpSpPr/>
            <p:nvPr/>
          </p:nvGrpSpPr>
          <p:grpSpPr>
            <a:xfrm>
              <a:off x="10657421" y="4557276"/>
              <a:ext cx="1217612" cy="1826418"/>
              <a:chOff x="801648" y="4762129"/>
              <a:chExt cx="1217612" cy="182641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C44A13B-72FD-712B-9929-D8955634B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1648" y="4762129"/>
                <a:ext cx="1217612" cy="1826418"/>
              </a:xfrm>
              <a:prstGeom prst="rect">
                <a:avLst/>
              </a:prstGeom>
            </p:spPr>
          </p:pic>
          <p:pic>
            <p:nvPicPr>
              <p:cNvPr id="26" name="Picture 2" descr="Walnut Finish Gavel">
                <a:extLst>
                  <a:ext uri="{FF2B5EF4-FFF2-40B4-BE49-F238E27FC236}">
                    <a16:creationId xmlns:a16="http://schemas.microsoft.com/office/drawing/2014/main" id="{CFE6BCAC-B05F-C1DB-9954-2AC5C6CFC0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0454" y="5338404"/>
                <a:ext cx="475075" cy="659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Wig Judge transparent PNG - StickPNG">
                <a:extLst>
                  <a:ext uri="{FF2B5EF4-FFF2-40B4-BE49-F238E27FC236}">
                    <a16:creationId xmlns:a16="http://schemas.microsoft.com/office/drawing/2014/main" id="{C5331962-F7DC-ADD0-0DFE-C727F713AD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129" y="5014263"/>
                <a:ext cx="808038" cy="1088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678357-8E61-ECEB-AC0D-664F82195921}"/>
                </a:ext>
              </a:extLst>
            </p:cNvPr>
            <p:cNvSpPr txBox="1"/>
            <p:nvPr/>
          </p:nvSpPr>
          <p:spPr>
            <a:xfrm>
              <a:off x="9095563" y="6503772"/>
              <a:ext cx="1628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Judges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FE886A-59BC-35EB-D414-FE05EFFA1319}"/>
                </a:ext>
              </a:extLst>
            </p:cNvPr>
            <p:cNvSpPr txBox="1"/>
            <p:nvPr/>
          </p:nvSpPr>
          <p:spPr>
            <a:xfrm>
              <a:off x="6663129" y="4315839"/>
              <a:ext cx="168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0.7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478EA4-88B0-7897-C1EF-D3434AB5D44B}"/>
                </a:ext>
              </a:extLst>
            </p:cNvPr>
            <p:cNvSpPr txBox="1"/>
            <p:nvPr/>
          </p:nvSpPr>
          <p:spPr>
            <a:xfrm>
              <a:off x="8660275" y="4336966"/>
              <a:ext cx="168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0.5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6FFCA5-FB5A-9482-1EAF-6986F87950CF}"/>
                </a:ext>
              </a:extLst>
            </p:cNvPr>
            <p:cNvSpPr txBox="1"/>
            <p:nvPr/>
          </p:nvSpPr>
          <p:spPr>
            <a:xfrm>
              <a:off x="10398991" y="4290440"/>
              <a:ext cx="1683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0.3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7954C9-C60A-515A-D502-9489FDCFACD5}"/>
                </a:ext>
              </a:extLst>
            </p:cNvPr>
            <p:cNvSpPr txBox="1"/>
            <p:nvPr/>
          </p:nvSpPr>
          <p:spPr>
            <a:xfrm>
              <a:off x="6573277" y="6189780"/>
              <a:ext cx="203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EE2466-BFE8-C826-BA45-CB87BD5E2F54}"/>
                </a:ext>
              </a:extLst>
            </p:cNvPr>
            <p:cNvSpPr txBox="1"/>
            <p:nvPr/>
          </p:nvSpPr>
          <p:spPr>
            <a:xfrm>
              <a:off x="8554951" y="6114403"/>
              <a:ext cx="2030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D7E0AD3-95C3-42DA-ECED-0B0FF12DC82C}"/>
              </a:ext>
            </a:extLst>
          </p:cNvPr>
          <p:cNvSpPr txBox="1"/>
          <p:nvPr/>
        </p:nvSpPr>
        <p:spPr>
          <a:xfrm>
            <a:off x="10259377" y="6152652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5018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DC6D-25BC-1919-7EE7-470BEAF4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Difference in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42C48-66C8-4D04-8E95-4F1183758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defendant has a “true risk”</a:t>
            </a:r>
          </a:p>
          <a:p>
            <a:r>
              <a:rPr lang="en-US" dirty="0"/>
              <a:t>The judges don’t really know what that is</a:t>
            </a:r>
          </a:p>
          <a:p>
            <a:r>
              <a:rPr lang="en-US" dirty="0"/>
              <a:t>Each judge has a different cut-off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04922-C565-5A3D-85EB-82BD8D24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12" y="4540494"/>
            <a:ext cx="1109585" cy="1675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5B51E-FF5D-64E1-F0F7-B99781F1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481" y="4540494"/>
            <a:ext cx="1109585" cy="1675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1A6B7-AF59-ADFD-AEA3-8C9349DD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6" y="4579379"/>
            <a:ext cx="1109585" cy="1675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DF4E0-9D12-47A4-70ED-93ED82011424}"/>
              </a:ext>
            </a:extLst>
          </p:cNvPr>
          <p:cNvSpPr txBox="1"/>
          <p:nvPr/>
        </p:nvSpPr>
        <p:spPr>
          <a:xfrm>
            <a:off x="1884627" y="6433899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Defendants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5EFF2F-3C04-16F9-8239-8766520CE213}"/>
              </a:ext>
            </a:extLst>
          </p:cNvPr>
          <p:cNvGrpSpPr/>
          <p:nvPr/>
        </p:nvGrpSpPr>
        <p:grpSpPr>
          <a:xfrm>
            <a:off x="6920485" y="4564255"/>
            <a:ext cx="1217612" cy="1826418"/>
            <a:chOff x="801648" y="4762129"/>
            <a:chExt cx="1217612" cy="18264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74B909-AB1D-D8BA-74CD-C87AD9991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48" y="4762129"/>
              <a:ext cx="1217612" cy="1826418"/>
            </a:xfrm>
            <a:prstGeom prst="rect">
              <a:avLst/>
            </a:prstGeom>
          </p:spPr>
        </p:pic>
        <p:pic>
          <p:nvPicPr>
            <p:cNvPr id="12290" name="Picture 2" descr="Walnut Finish Gavel">
              <a:extLst>
                <a:ext uri="{FF2B5EF4-FFF2-40B4-BE49-F238E27FC236}">
                  <a16:creationId xmlns:a16="http://schemas.microsoft.com/office/drawing/2014/main" id="{FB2E7ED7-BA08-0897-348B-7036471E2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454" y="5338404"/>
              <a:ext cx="475075" cy="65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Wig Judge transparent PNG - StickPNG">
              <a:extLst>
                <a:ext uri="{FF2B5EF4-FFF2-40B4-BE49-F238E27FC236}">
                  <a16:creationId xmlns:a16="http://schemas.microsoft.com/office/drawing/2014/main" id="{AA568385-4945-7472-C752-DCDA8641C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129" y="5014263"/>
              <a:ext cx="808038" cy="1088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E55935-5433-5DBF-A62E-605CFB34174C}"/>
              </a:ext>
            </a:extLst>
          </p:cNvPr>
          <p:cNvGrpSpPr/>
          <p:nvPr/>
        </p:nvGrpSpPr>
        <p:grpSpPr>
          <a:xfrm>
            <a:off x="8908435" y="4567641"/>
            <a:ext cx="1217612" cy="1826418"/>
            <a:chOff x="801648" y="4762129"/>
            <a:chExt cx="1217612" cy="18264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D05ABC-4DD1-AA6C-B0B7-1FCFF1B2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48" y="4762129"/>
              <a:ext cx="1217612" cy="1826418"/>
            </a:xfrm>
            <a:prstGeom prst="rect">
              <a:avLst/>
            </a:prstGeom>
          </p:spPr>
        </p:pic>
        <p:pic>
          <p:nvPicPr>
            <p:cNvPr id="22" name="Picture 2" descr="Walnut Finish Gavel">
              <a:extLst>
                <a:ext uri="{FF2B5EF4-FFF2-40B4-BE49-F238E27FC236}">
                  <a16:creationId xmlns:a16="http://schemas.microsoft.com/office/drawing/2014/main" id="{7FC3EB37-F15C-E51A-C02E-B00D6B3F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454" y="5338404"/>
              <a:ext cx="475075" cy="65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Wig Judge transparent PNG - StickPNG">
              <a:extLst>
                <a:ext uri="{FF2B5EF4-FFF2-40B4-BE49-F238E27FC236}">
                  <a16:creationId xmlns:a16="http://schemas.microsoft.com/office/drawing/2014/main" id="{1CF7C1B1-01B4-AF89-2DD4-88106FCAB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129" y="5014263"/>
              <a:ext cx="808038" cy="1088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C350D0-B0E8-44FE-658A-65D38652CB7E}"/>
              </a:ext>
            </a:extLst>
          </p:cNvPr>
          <p:cNvGrpSpPr/>
          <p:nvPr/>
        </p:nvGrpSpPr>
        <p:grpSpPr>
          <a:xfrm>
            <a:off x="10657421" y="4557276"/>
            <a:ext cx="1217612" cy="1826418"/>
            <a:chOff x="801648" y="4762129"/>
            <a:chExt cx="1217612" cy="182641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44A13B-72FD-712B-9929-D8955634B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48" y="4762129"/>
              <a:ext cx="1217612" cy="1826418"/>
            </a:xfrm>
            <a:prstGeom prst="rect">
              <a:avLst/>
            </a:prstGeom>
          </p:spPr>
        </p:pic>
        <p:pic>
          <p:nvPicPr>
            <p:cNvPr id="26" name="Picture 2" descr="Walnut Finish Gavel">
              <a:extLst>
                <a:ext uri="{FF2B5EF4-FFF2-40B4-BE49-F238E27FC236}">
                  <a16:creationId xmlns:a16="http://schemas.microsoft.com/office/drawing/2014/main" id="{CFE6BCAC-B05F-C1DB-9954-2AC5C6CFC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454" y="5338404"/>
              <a:ext cx="475075" cy="65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Wig Judge transparent PNG - StickPNG">
              <a:extLst>
                <a:ext uri="{FF2B5EF4-FFF2-40B4-BE49-F238E27FC236}">
                  <a16:creationId xmlns:a16="http://schemas.microsoft.com/office/drawing/2014/main" id="{C5331962-F7DC-ADD0-0DFE-C727F713A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129" y="5014263"/>
              <a:ext cx="808038" cy="1088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DC6F323-B3CC-2552-ADD1-6E47596F75E9}"/>
              </a:ext>
            </a:extLst>
          </p:cNvPr>
          <p:cNvSpPr txBox="1"/>
          <p:nvPr/>
        </p:nvSpPr>
        <p:spPr>
          <a:xfrm>
            <a:off x="-38789" y="3620380"/>
            <a:ext cx="2030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A: 0.2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B: 0.2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C: 0.7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54C4EF-3E34-4347-B55A-87293CD970E0}"/>
              </a:ext>
            </a:extLst>
          </p:cNvPr>
          <p:cNvSpPr txBox="1"/>
          <p:nvPr/>
        </p:nvSpPr>
        <p:spPr>
          <a:xfrm>
            <a:off x="1543801" y="3604267"/>
            <a:ext cx="2030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A: 0.4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B: 0.4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C: 0.4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8D17A9-F840-A347-3CF6-7ACE830A69E5}"/>
              </a:ext>
            </a:extLst>
          </p:cNvPr>
          <p:cNvSpPr txBox="1"/>
          <p:nvPr/>
        </p:nvSpPr>
        <p:spPr>
          <a:xfrm>
            <a:off x="2923112" y="3627945"/>
            <a:ext cx="2030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A: 0.6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B: 0.6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C: 0.1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678357-8E61-ECEB-AC0D-664F82195921}"/>
              </a:ext>
            </a:extLst>
          </p:cNvPr>
          <p:cNvSpPr txBox="1"/>
          <p:nvPr/>
        </p:nvSpPr>
        <p:spPr>
          <a:xfrm>
            <a:off x="9095563" y="6503772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E886A-59BC-35EB-D414-FE05EFFA1319}"/>
              </a:ext>
            </a:extLst>
          </p:cNvPr>
          <p:cNvSpPr txBox="1"/>
          <p:nvPr/>
        </p:nvSpPr>
        <p:spPr>
          <a:xfrm>
            <a:off x="6663129" y="4315839"/>
            <a:ext cx="168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0.7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478EA4-88B0-7897-C1EF-D3434AB5D44B}"/>
              </a:ext>
            </a:extLst>
          </p:cNvPr>
          <p:cNvSpPr txBox="1"/>
          <p:nvPr/>
        </p:nvSpPr>
        <p:spPr>
          <a:xfrm>
            <a:off x="8660275" y="4336966"/>
            <a:ext cx="168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6FFCA5-FB5A-9482-1EAF-6986F87950CF}"/>
              </a:ext>
            </a:extLst>
          </p:cNvPr>
          <p:cNvSpPr txBox="1"/>
          <p:nvPr/>
        </p:nvSpPr>
        <p:spPr>
          <a:xfrm>
            <a:off x="10398991" y="4290440"/>
            <a:ext cx="168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0.3</a:t>
            </a: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C0B3CF39-AAC7-2514-400F-CEBBC12A807F}"/>
              </a:ext>
            </a:extLst>
          </p:cNvPr>
          <p:cNvSpPr/>
          <p:nvPr/>
        </p:nvSpPr>
        <p:spPr>
          <a:xfrm>
            <a:off x="4944538" y="3516183"/>
            <a:ext cx="2075053" cy="1218627"/>
          </a:xfrm>
          <a:prstGeom prst="wedgeRoundRectCallout">
            <a:avLst>
              <a:gd name="adj1" fmla="val 56283"/>
              <a:gd name="adj2" fmla="val 73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Release them all!</a:t>
            </a: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44364FB-1112-46A1-7606-CDB105A794FC}"/>
              </a:ext>
            </a:extLst>
          </p:cNvPr>
          <p:cNvSpPr/>
          <p:nvPr/>
        </p:nvSpPr>
        <p:spPr>
          <a:xfrm>
            <a:off x="7321968" y="2877154"/>
            <a:ext cx="2075053" cy="1218627"/>
          </a:xfrm>
          <a:prstGeom prst="wedgeRoundRectCallout">
            <a:avLst>
              <a:gd name="adj1" fmla="val 41823"/>
              <a:gd name="adj2" fmla="val 1035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Release 1 and 2</a:t>
            </a: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623886FC-F610-8C2B-3DF9-4D7D8E29F1AB}"/>
              </a:ext>
            </a:extLst>
          </p:cNvPr>
          <p:cNvSpPr/>
          <p:nvPr/>
        </p:nvSpPr>
        <p:spPr>
          <a:xfrm>
            <a:off x="10214394" y="2409318"/>
            <a:ext cx="2075053" cy="1218627"/>
          </a:xfrm>
          <a:prstGeom prst="wedgeRoundRectCallout">
            <a:avLst>
              <a:gd name="adj1" fmla="val 5331"/>
              <a:gd name="adj2" fmla="val 1035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Release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31B01-CAF4-824B-A4B2-2DAC3BA58F84}"/>
              </a:ext>
            </a:extLst>
          </p:cNvPr>
          <p:cNvSpPr txBox="1"/>
          <p:nvPr/>
        </p:nvSpPr>
        <p:spPr>
          <a:xfrm>
            <a:off x="-8249" y="6021715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98509-D919-00AD-B984-18BA8AD5BF0B}"/>
              </a:ext>
            </a:extLst>
          </p:cNvPr>
          <p:cNvSpPr txBox="1"/>
          <p:nvPr/>
        </p:nvSpPr>
        <p:spPr>
          <a:xfrm>
            <a:off x="1543801" y="5975786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B59E05-D8DF-A1B8-CF2D-ABC168962C9E}"/>
              </a:ext>
            </a:extLst>
          </p:cNvPr>
          <p:cNvSpPr txBox="1"/>
          <p:nvPr/>
        </p:nvSpPr>
        <p:spPr>
          <a:xfrm>
            <a:off x="3051638" y="5984639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7954C9-C60A-515A-D502-9489FDCFACD5}"/>
              </a:ext>
            </a:extLst>
          </p:cNvPr>
          <p:cNvSpPr txBox="1"/>
          <p:nvPr/>
        </p:nvSpPr>
        <p:spPr>
          <a:xfrm>
            <a:off x="6573277" y="6189780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EE2466-BFE8-C826-BA45-CB87BD5E2F54}"/>
              </a:ext>
            </a:extLst>
          </p:cNvPr>
          <p:cNvSpPr txBox="1"/>
          <p:nvPr/>
        </p:nvSpPr>
        <p:spPr>
          <a:xfrm>
            <a:off x="8554951" y="6114403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7E0AD3-95C3-42DA-ECED-0B0FF12DC82C}"/>
              </a:ext>
            </a:extLst>
          </p:cNvPr>
          <p:cNvSpPr txBox="1"/>
          <p:nvPr/>
        </p:nvSpPr>
        <p:spPr>
          <a:xfrm>
            <a:off x="10259377" y="6152652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7EDB7-DF4F-99AA-E40D-F5690885488D}"/>
              </a:ext>
            </a:extLst>
          </p:cNvPr>
          <p:cNvSpPr txBox="1"/>
          <p:nvPr/>
        </p:nvSpPr>
        <p:spPr>
          <a:xfrm>
            <a:off x="7824397" y="180876"/>
            <a:ext cx="43358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Not monotonic!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Going to a harsher judge meant that Defendant 3 was </a:t>
            </a:r>
            <a:r>
              <a:rPr lang="en-US" sz="2000" b="1" dirty="0">
                <a:solidFill>
                  <a:schemeClr val="accent2"/>
                </a:solidFill>
              </a:rPr>
              <a:t>more</a:t>
            </a:r>
            <a:r>
              <a:rPr lang="en-US" sz="2000" dirty="0">
                <a:solidFill>
                  <a:schemeClr val="accent2"/>
                </a:solidFill>
              </a:rPr>
              <a:t> likely to be released.</a:t>
            </a:r>
          </a:p>
        </p:txBody>
      </p:sp>
    </p:spTree>
    <p:extLst>
      <p:ext uri="{BB962C8B-B14F-4D97-AF65-F5344CB8AC3E}">
        <p14:creationId xmlns:p14="http://schemas.microsoft.com/office/powerpoint/2010/main" val="33242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DC6D-25BC-1919-7EE7-470BEAF4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 2: Different cutoffs for different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42C48-66C8-4D04-8E95-4F1183758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9378" cy="4351338"/>
          </a:xfrm>
        </p:spPr>
        <p:txBody>
          <a:bodyPr/>
          <a:lstStyle/>
          <a:p>
            <a:r>
              <a:rPr lang="en-US" dirty="0"/>
              <a:t>Each defendant has a “true risk”</a:t>
            </a:r>
          </a:p>
          <a:p>
            <a:r>
              <a:rPr lang="en-US" dirty="0"/>
              <a:t>E.g., Each judge has a cutoff for Black defendants and a cutoff for white </a:t>
            </a:r>
            <a:r>
              <a:rPr lang="en-US" dirty="0" err="1"/>
              <a:t>defendents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04922-C565-5A3D-85EB-82BD8D24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12" y="4540494"/>
            <a:ext cx="1109585" cy="1675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5B51E-FF5D-64E1-F0F7-B99781F1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481" y="4540494"/>
            <a:ext cx="1109585" cy="1675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1A6B7-AF59-ADFD-AEA3-8C9349DD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6" y="4579379"/>
            <a:ext cx="1109585" cy="1675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1DF4E0-9D12-47A4-70ED-93ED82011424}"/>
              </a:ext>
            </a:extLst>
          </p:cNvPr>
          <p:cNvSpPr txBox="1"/>
          <p:nvPr/>
        </p:nvSpPr>
        <p:spPr>
          <a:xfrm>
            <a:off x="1884627" y="6433899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Defendants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5EFF2F-3C04-16F9-8239-8766520CE213}"/>
              </a:ext>
            </a:extLst>
          </p:cNvPr>
          <p:cNvGrpSpPr/>
          <p:nvPr/>
        </p:nvGrpSpPr>
        <p:grpSpPr>
          <a:xfrm>
            <a:off x="6920485" y="4564255"/>
            <a:ext cx="1217612" cy="1826418"/>
            <a:chOff x="801648" y="4762129"/>
            <a:chExt cx="1217612" cy="18264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74B909-AB1D-D8BA-74CD-C87AD9991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48" y="4762129"/>
              <a:ext cx="1217612" cy="1826418"/>
            </a:xfrm>
            <a:prstGeom prst="rect">
              <a:avLst/>
            </a:prstGeom>
          </p:spPr>
        </p:pic>
        <p:pic>
          <p:nvPicPr>
            <p:cNvPr id="12290" name="Picture 2" descr="Walnut Finish Gavel">
              <a:extLst>
                <a:ext uri="{FF2B5EF4-FFF2-40B4-BE49-F238E27FC236}">
                  <a16:creationId xmlns:a16="http://schemas.microsoft.com/office/drawing/2014/main" id="{FB2E7ED7-BA08-0897-348B-7036471E2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454" y="5338404"/>
              <a:ext cx="475075" cy="65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Wig Judge transparent PNG - StickPNG">
              <a:extLst>
                <a:ext uri="{FF2B5EF4-FFF2-40B4-BE49-F238E27FC236}">
                  <a16:creationId xmlns:a16="http://schemas.microsoft.com/office/drawing/2014/main" id="{AA568385-4945-7472-C752-DCDA8641C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129" y="5014263"/>
              <a:ext cx="808038" cy="1088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E55935-5433-5DBF-A62E-605CFB34174C}"/>
              </a:ext>
            </a:extLst>
          </p:cNvPr>
          <p:cNvGrpSpPr/>
          <p:nvPr/>
        </p:nvGrpSpPr>
        <p:grpSpPr>
          <a:xfrm>
            <a:off x="8908435" y="4567641"/>
            <a:ext cx="1217612" cy="1826418"/>
            <a:chOff x="801648" y="4762129"/>
            <a:chExt cx="1217612" cy="18264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D05ABC-4DD1-AA6C-B0B7-1FCFF1B2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48" y="4762129"/>
              <a:ext cx="1217612" cy="1826418"/>
            </a:xfrm>
            <a:prstGeom prst="rect">
              <a:avLst/>
            </a:prstGeom>
          </p:spPr>
        </p:pic>
        <p:pic>
          <p:nvPicPr>
            <p:cNvPr id="22" name="Picture 2" descr="Walnut Finish Gavel">
              <a:extLst>
                <a:ext uri="{FF2B5EF4-FFF2-40B4-BE49-F238E27FC236}">
                  <a16:creationId xmlns:a16="http://schemas.microsoft.com/office/drawing/2014/main" id="{7FC3EB37-F15C-E51A-C02E-B00D6B3FC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454" y="5338404"/>
              <a:ext cx="475075" cy="65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Wig Judge transparent PNG - StickPNG">
              <a:extLst>
                <a:ext uri="{FF2B5EF4-FFF2-40B4-BE49-F238E27FC236}">
                  <a16:creationId xmlns:a16="http://schemas.microsoft.com/office/drawing/2014/main" id="{1CF7C1B1-01B4-AF89-2DD4-88106FCAB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129" y="5014263"/>
              <a:ext cx="808038" cy="1088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C350D0-B0E8-44FE-658A-65D38652CB7E}"/>
              </a:ext>
            </a:extLst>
          </p:cNvPr>
          <p:cNvGrpSpPr/>
          <p:nvPr/>
        </p:nvGrpSpPr>
        <p:grpSpPr>
          <a:xfrm>
            <a:off x="10657421" y="4557276"/>
            <a:ext cx="1217612" cy="1826418"/>
            <a:chOff x="801648" y="4762129"/>
            <a:chExt cx="1217612" cy="182641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44A13B-72FD-712B-9929-D8955634B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648" y="4762129"/>
              <a:ext cx="1217612" cy="1826418"/>
            </a:xfrm>
            <a:prstGeom prst="rect">
              <a:avLst/>
            </a:prstGeom>
          </p:spPr>
        </p:pic>
        <p:pic>
          <p:nvPicPr>
            <p:cNvPr id="26" name="Picture 2" descr="Walnut Finish Gavel">
              <a:extLst>
                <a:ext uri="{FF2B5EF4-FFF2-40B4-BE49-F238E27FC236}">
                  <a16:creationId xmlns:a16="http://schemas.microsoft.com/office/drawing/2014/main" id="{CFE6BCAC-B05F-C1DB-9954-2AC5C6CFC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454" y="5338404"/>
              <a:ext cx="475075" cy="659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Wig Judge transparent PNG - StickPNG">
              <a:extLst>
                <a:ext uri="{FF2B5EF4-FFF2-40B4-BE49-F238E27FC236}">
                  <a16:creationId xmlns:a16="http://schemas.microsoft.com/office/drawing/2014/main" id="{C5331962-F7DC-ADD0-0DFE-C727F713A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129" y="5014263"/>
              <a:ext cx="808038" cy="1088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DC6F323-B3CC-2552-ADD1-6E47596F75E9}"/>
              </a:ext>
            </a:extLst>
          </p:cNvPr>
          <p:cNvSpPr txBox="1"/>
          <p:nvPr/>
        </p:nvSpPr>
        <p:spPr>
          <a:xfrm>
            <a:off x="-27206" y="4258974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0.2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54C4EF-3E34-4347-B55A-87293CD970E0}"/>
              </a:ext>
            </a:extLst>
          </p:cNvPr>
          <p:cNvSpPr txBox="1"/>
          <p:nvPr/>
        </p:nvSpPr>
        <p:spPr>
          <a:xfrm>
            <a:off x="1516565" y="4294342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0.4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8D17A9-F840-A347-3CF6-7ACE830A69E5}"/>
              </a:ext>
            </a:extLst>
          </p:cNvPr>
          <p:cNvSpPr txBox="1"/>
          <p:nvPr/>
        </p:nvSpPr>
        <p:spPr>
          <a:xfrm>
            <a:off x="2999020" y="4268144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0.6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678357-8E61-ECEB-AC0D-664F82195921}"/>
              </a:ext>
            </a:extLst>
          </p:cNvPr>
          <p:cNvSpPr txBox="1"/>
          <p:nvPr/>
        </p:nvSpPr>
        <p:spPr>
          <a:xfrm>
            <a:off x="9095563" y="6503772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E886A-59BC-35EB-D414-FE05EFFA1319}"/>
              </a:ext>
            </a:extLst>
          </p:cNvPr>
          <p:cNvSpPr txBox="1"/>
          <p:nvPr/>
        </p:nvSpPr>
        <p:spPr>
          <a:xfrm>
            <a:off x="6693701" y="4001294"/>
            <a:ext cx="168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Black: 0.7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White: 0.7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478EA4-88B0-7897-C1EF-D3434AB5D44B}"/>
              </a:ext>
            </a:extLst>
          </p:cNvPr>
          <p:cNvSpPr txBox="1"/>
          <p:nvPr/>
        </p:nvSpPr>
        <p:spPr>
          <a:xfrm>
            <a:off x="8661004" y="3969225"/>
            <a:ext cx="168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Black: 0.1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White: 0.7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6FFCA5-FB5A-9482-1EAF-6986F87950CF}"/>
              </a:ext>
            </a:extLst>
          </p:cNvPr>
          <p:cNvSpPr txBox="1"/>
          <p:nvPr/>
        </p:nvSpPr>
        <p:spPr>
          <a:xfrm>
            <a:off x="10411831" y="3989730"/>
            <a:ext cx="168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Black: 0.3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White: 0.3</a:t>
            </a: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C0B3CF39-AAC7-2514-400F-CEBBC12A807F}"/>
              </a:ext>
            </a:extLst>
          </p:cNvPr>
          <p:cNvSpPr/>
          <p:nvPr/>
        </p:nvSpPr>
        <p:spPr>
          <a:xfrm>
            <a:off x="4537275" y="3445936"/>
            <a:ext cx="2075053" cy="1218627"/>
          </a:xfrm>
          <a:prstGeom prst="wedgeRoundRectCallout">
            <a:avLst>
              <a:gd name="adj1" fmla="val 74874"/>
              <a:gd name="adj2" fmla="val 824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Release them all</a:t>
            </a: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344364FB-1112-46A1-7606-CDB105A794FC}"/>
              </a:ext>
            </a:extLst>
          </p:cNvPr>
          <p:cNvSpPr/>
          <p:nvPr/>
        </p:nvSpPr>
        <p:spPr>
          <a:xfrm>
            <a:off x="6914705" y="2806907"/>
            <a:ext cx="2075053" cy="1218627"/>
          </a:xfrm>
          <a:prstGeom prst="wedgeRoundRectCallout">
            <a:avLst>
              <a:gd name="adj1" fmla="val 41823"/>
              <a:gd name="adj2" fmla="val 1035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Release 2 and 3</a:t>
            </a: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623886FC-F610-8C2B-3DF9-4D7D8E29F1AB}"/>
              </a:ext>
            </a:extLst>
          </p:cNvPr>
          <p:cNvSpPr/>
          <p:nvPr/>
        </p:nvSpPr>
        <p:spPr>
          <a:xfrm>
            <a:off x="9807131" y="2339071"/>
            <a:ext cx="2075053" cy="1218627"/>
          </a:xfrm>
          <a:prstGeom prst="wedgeRoundRectCallout">
            <a:avLst>
              <a:gd name="adj1" fmla="val 5331"/>
              <a:gd name="adj2" fmla="val 1035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Release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31B01-CAF4-824B-A4B2-2DAC3BA58F84}"/>
              </a:ext>
            </a:extLst>
          </p:cNvPr>
          <p:cNvSpPr txBox="1"/>
          <p:nvPr/>
        </p:nvSpPr>
        <p:spPr>
          <a:xfrm>
            <a:off x="-8249" y="6021715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 (Black)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098509-D919-00AD-B984-18BA8AD5BF0B}"/>
              </a:ext>
            </a:extLst>
          </p:cNvPr>
          <p:cNvSpPr txBox="1"/>
          <p:nvPr/>
        </p:nvSpPr>
        <p:spPr>
          <a:xfrm>
            <a:off x="1543801" y="5975786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 (White)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B59E05-D8DF-A1B8-CF2D-ABC168962C9E}"/>
              </a:ext>
            </a:extLst>
          </p:cNvPr>
          <p:cNvSpPr txBox="1"/>
          <p:nvPr/>
        </p:nvSpPr>
        <p:spPr>
          <a:xfrm>
            <a:off x="3051638" y="5984639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(White)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7954C9-C60A-515A-D502-9489FDCFACD5}"/>
              </a:ext>
            </a:extLst>
          </p:cNvPr>
          <p:cNvSpPr txBox="1"/>
          <p:nvPr/>
        </p:nvSpPr>
        <p:spPr>
          <a:xfrm>
            <a:off x="6573277" y="6189780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EE2466-BFE8-C826-BA45-CB87BD5E2F54}"/>
              </a:ext>
            </a:extLst>
          </p:cNvPr>
          <p:cNvSpPr txBox="1"/>
          <p:nvPr/>
        </p:nvSpPr>
        <p:spPr>
          <a:xfrm>
            <a:off x="8554951" y="6114403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7E0AD3-95C3-42DA-ECED-0B0FF12DC82C}"/>
              </a:ext>
            </a:extLst>
          </p:cNvPr>
          <p:cNvSpPr txBox="1"/>
          <p:nvPr/>
        </p:nvSpPr>
        <p:spPr>
          <a:xfrm>
            <a:off x="10259377" y="6152652"/>
            <a:ext cx="203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7EDB7-DF4F-99AA-E40D-F5690885488D}"/>
              </a:ext>
            </a:extLst>
          </p:cNvPr>
          <p:cNvSpPr txBox="1"/>
          <p:nvPr/>
        </p:nvSpPr>
        <p:spPr>
          <a:xfrm>
            <a:off x="7639212" y="1280437"/>
            <a:ext cx="4335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Not monotonic!</a:t>
            </a:r>
          </a:p>
        </p:txBody>
      </p:sp>
    </p:spTree>
    <p:extLst>
      <p:ext uri="{BB962C8B-B14F-4D97-AF65-F5344CB8AC3E}">
        <p14:creationId xmlns:p14="http://schemas.microsoft.com/office/powerpoint/2010/main" val="165375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AF1C3-F01F-50DE-D0A6-B992A192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 for this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13DED-257A-A9E2-ECB7-63B574F04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6051" y="1935163"/>
                <a:ext cx="9209461" cy="49244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Run the </a:t>
                </a:r>
                <a:r>
                  <a:rPr lang="en-US" b="1" dirty="0"/>
                  <a:t>first stage </a:t>
                </a:r>
                <a:r>
                  <a:rPr lang="en-US" dirty="0">
                    <a:solidFill>
                      <a:schemeClr val="tx1"/>
                    </a:solidFill>
                  </a:rPr>
                  <a:t>(what is 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by group.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Look at leniency for Black defendants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Look at leniency for white defendants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...rich defendants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...poor defendants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...</a:t>
                </a:r>
                <a:r>
                  <a:rPr lang="en-US" dirty="0" err="1">
                    <a:solidFill>
                      <a:schemeClr val="accent1"/>
                    </a:solidFill>
                  </a:rPr>
                  <a:t>etc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See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the same direction on all these groups.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13DED-257A-A9E2-ECB7-63B574F04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51" y="1935163"/>
                <a:ext cx="9209461" cy="4924425"/>
              </a:xfrm>
              <a:blipFill>
                <a:blip r:embed="rId2"/>
                <a:stretch>
                  <a:fillRect l="-1102" t="-1804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67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7871-F34A-9D00-A428-F3073D9B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what they did!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068E88-6754-7B24-DF2F-EF4E7FEA2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416703" y="-922684"/>
            <a:ext cx="6930133" cy="896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24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C730-E128-935F-E266-014E0CA8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answers?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FD29-2BBA-310D-2297-47E3A9804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85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7BDCD-0CBA-3F42-2B1E-B9F86B49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outcomes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4E4467E-D153-E5C5-E16B-FC3E8BA5B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50" y="1560278"/>
            <a:ext cx="7454900" cy="628703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1CC27-43F2-9FF2-BF17-735CF33F5C88}"/>
              </a:ext>
            </a:extLst>
          </p:cNvPr>
          <p:cNvSpPr txBox="1"/>
          <p:nvPr/>
        </p:nvSpPr>
        <p:spPr>
          <a:xfrm>
            <a:off x="4781550" y="229905"/>
            <a:ext cx="2628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Some version of the observational comparison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5A8CD-09F7-974D-FE7F-70E4B69E5235}"/>
              </a:ext>
            </a:extLst>
          </p:cNvPr>
          <p:cNvSpPr/>
          <p:nvPr/>
        </p:nvSpPr>
        <p:spPr>
          <a:xfrm>
            <a:off x="3829051" y="2457451"/>
            <a:ext cx="1428750" cy="440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598826-9E2B-A27B-ACAE-102EBD061E35}"/>
              </a:ext>
            </a:extLst>
          </p:cNvPr>
          <p:cNvSpPr/>
          <p:nvPr/>
        </p:nvSpPr>
        <p:spPr>
          <a:xfrm>
            <a:off x="6096000" y="2503518"/>
            <a:ext cx="866776" cy="440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8B25FC-2968-D199-4855-768B6A9A440F}"/>
              </a:ext>
            </a:extLst>
          </p:cNvPr>
          <p:cNvCxnSpPr/>
          <p:nvPr/>
        </p:nvCxnSpPr>
        <p:spPr>
          <a:xfrm flipH="1">
            <a:off x="5657850" y="1514210"/>
            <a:ext cx="438150" cy="9432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A406A5-4C30-791C-0B77-1C088098CA2D}"/>
              </a:ext>
            </a:extLst>
          </p:cNvPr>
          <p:cNvSpPr txBox="1"/>
          <p:nvPr/>
        </p:nvSpPr>
        <p:spPr>
          <a:xfrm>
            <a:off x="7410449" y="196909"/>
            <a:ext cx="2628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The same LATE analysis we did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A7B347-B9BB-BD56-1F15-7306ECD6A78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410449" y="1027906"/>
            <a:ext cx="1314450" cy="1429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9B0EBE-4616-68D1-D6CF-AB48331C2600}"/>
              </a:ext>
            </a:extLst>
          </p:cNvPr>
          <p:cNvSpPr txBox="1"/>
          <p:nvPr/>
        </p:nvSpPr>
        <p:spPr>
          <a:xfrm>
            <a:off x="8181973" y="2536556"/>
            <a:ext cx="3714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Being released “causes” someone to be less likely to plead guilty, and less likely to be found guilty.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18CA101-7817-ED09-C7AF-18620E0E0617}"/>
              </a:ext>
            </a:extLst>
          </p:cNvPr>
          <p:cNvSpPr/>
          <p:nvPr/>
        </p:nvSpPr>
        <p:spPr>
          <a:xfrm>
            <a:off x="6962776" y="2814638"/>
            <a:ext cx="928686" cy="94297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9F797B9-99EB-CC0D-B8E2-60354AD7B4E1}"/>
              </a:ext>
            </a:extLst>
          </p:cNvPr>
          <p:cNvSpPr/>
          <p:nvPr/>
        </p:nvSpPr>
        <p:spPr>
          <a:xfrm>
            <a:off x="6934203" y="6286500"/>
            <a:ext cx="928686" cy="57149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78B47-13D7-6A00-B972-FAFD5AE2B55B}"/>
              </a:ext>
            </a:extLst>
          </p:cNvPr>
          <p:cNvSpPr txBox="1"/>
          <p:nvPr/>
        </p:nvSpPr>
        <p:spPr>
          <a:xfrm>
            <a:off x="8205783" y="5657670"/>
            <a:ext cx="3171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Also “causes” them to be less likely to be re-arrested after trial.</a:t>
            </a:r>
          </a:p>
        </p:txBody>
      </p:sp>
    </p:spTree>
    <p:extLst>
      <p:ext uri="{BB962C8B-B14F-4D97-AF65-F5344CB8AC3E}">
        <p14:creationId xmlns:p14="http://schemas.microsoft.com/office/powerpoint/2010/main" val="2614359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9B961-7013-32D2-B21C-81B53497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Labor Market Outcomes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55E4F31-9DF3-02D3-5801-31D69CA1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6" y="1468436"/>
            <a:ext cx="8422613" cy="6589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B9FA7-7AEB-5B3A-551E-CBD588B52789}"/>
              </a:ext>
            </a:extLst>
          </p:cNvPr>
          <p:cNvSpPr txBox="1"/>
          <p:nvPr/>
        </p:nvSpPr>
        <p:spPr>
          <a:xfrm>
            <a:off x="5886450" y="-21965"/>
            <a:ext cx="2628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Some version of the observational comparison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C633F5-6114-A77F-3F34-80BBE7AE77B3}"/>
              </a:ext>
            </a:extLst>
          </p:cNvPr>
          <p:cNvSpPr/>
          <p:nvPr/>
        </p:nvSpPr>
        <p:spPr>
          <a:xfrm>
            <a:off x="4057651" y="2700341"/>
            <a:ext cx="1428750" cy="440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0FA18-D23A-578A-40DC-5B8A67AE6515}"/>
              </a:ext>
            </a:extLst>
          </p:cNvPr>
          <p:cNvSpPr/>
          <p:nvPr/>
        </p:nvSpPr>
        <p:spPr>
          <a:xfrm>
            <a:off x="6705601" y="2709895"/>
            <a:ext cx="866776" cy="4400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4311ED-3EFE-5029-2F02-88E962210333}"/>
              </a:ext>
            </a:extLst>
          </p:cNvPr>
          <p:cNvCxnSpPr>
            <a:cxnSpLocks/>
          </p:cNvCxnSpPr>
          <p:nvPr/>
        </p:nvCxnSpPr>
        <p:spPr>
          <a:xfrm flipH="1">
            <a:off x="6096000" y="1162339"/>
            <a:ext cx="719138" cy="967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FB6280-9B7D-C46F-81A7-ED80CDDBBBA6}"/>
              </a:ext>
            </a:extLst>
          </p:cNvPr>
          <p:cNvSpPr txBox="1"/>
          <p:nvPr/>
        </p:nvSpPr>
        <p:spPr>
          <a:xfrm>
            <a:off x="8181975" y="57296"/>
            <a:ext cx="2628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The same LATE analysis we did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A73B0E-4926-A360-4BBE-583DD5F52A9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181975" y="888293"/>
            <a:ext cx="1314450" cy="1429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41A44E-C33B-4FF0-E56C-926E50A6F6E8}"/>
              </a:ext>
            </a:extLst>
          </p:cNvPr>
          <p:cNvSpPr txBox="1"/>
          <p:nvPr/>
        </p:nvSpPr>
        <p:spPr>
          <a:xfrm>
            <a:off x="8791577" y="4540163"/>
            <a:ext cx="2803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Being released increases (albeit noisily) someone’s chances of being employed in the future.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5B7F661-63D8-0F01-4CCC-689761D289EF}"/>
              </a:ext>
            </a:extLst>
          </p:cNvPr>
          <p:cNvSpPr/>
          <p:nvPr/>
        </p:nvSpPr>
        <p:spPr>
          <a:xfrm>
            <a:off x="7617990" y="4072042"/>
            <a:ext cx="928686" cy="58010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542E97-D9ED-5F8B-624F-82C52DB9B172}"/>
              </a:ext>
            </a:extLst>
          </p:cNvPr>
          <p:cNvSpPr/>
          <p:nvPr/>
        </p:nvSpPr>
        <p:spPr>
          <a:xfrm>
            <a:off x="7595436" y="6277896"/>
            <a:ext cx="928686" cy="58010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978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F3F0-5FA8-D17B-B2C7-D801193F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0A321-EA29-52A0-2C14-8A111CDB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the magic of instrumental variables, we can say something about the effect of being detained on future outcomes!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Generally it’s better to not be detained.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This suggests that there’s some clear unfairness in the system (which judge you are assigned to matters).</a:t>
            </a:r>
          </a:p>
        </p:txBody>
      </p:sp>
    </p:spTree>
    <p:extLst>
      <p:ext uri="{BB962C8B-B14F-4D97-AF65-F5344CB8AC3E}">
        <p14:creationId xmlns:p14="http://schemas.microsoft.com/office/powerpoint/2010/main" val="2709729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6CFF-CB88-E64F-67A9-749447BF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so far, </a:t>
            </a:r>
            <a:r>
              <a:rPr lang="en-US" dirty="0" err="1"/>
              <a:t>ctd</a:t>
            </a:r>
            <a:r>
              <a:rPr lang="en-US" dirty="0"/>
              <a:t>.</a:t>
            </a:r>
            <a:br>
              <a:rPr lang="en-US" dirty="0"/>
            </a:br>
            <a:r>
              <a:rPr lang="en-US" sz="2400" dirty="0"/>
              <a:t>for establishing causality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814C65-BB94-FF27-42E0-AB59E2D4D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2060"/>
                <a:ext cx="9731829" cy="510593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about imperfect compliance?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This comes up whenever humans are involved...</a:t>
                </a:r>
              </a:p>
              <a:p>
                <a:r>
                  <a:rPr lang="en-US" dirty="0"/>
                  <a:t>Add a new </a:t>
                </a:r>
                <a:r>
                  <a:rPr lang="en-US" dirty="0">
                    <a:solidFill>
                      <a:schemeClr val="tx1"/>
                    </a:solidFill>
                  </a:rPr>
                  <a:t>variable: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(was person j in the treatment group?)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Maybe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Assume no </a:t>
                </a:r>
                <a:r>
                  <a:rPr lang="en-US" dirty="0" err="1"/>
                  <a:t>defiers</a:t>
                </a:r>
                <a:r>
                  <a:rPr lang="en-US" dirty="0"/>
                  <a:t>, then: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LATE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|"/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=1]−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=0]</m:t>
                        </m:r>
                      </m:num>
                      <m:den>
                        <m: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|"/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=1]−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=0]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Interpret as average treatment effect </a:t>
                </a:r>
                <a:r>
                  <a:rPr lang="en-US" b="1" dirty="0"/>
                  <a:t>among the compliers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814C65-BB94-FF27-42E0-AB59E2D4D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2060"/>
                <a:ext cx="9731829" cy="5105939"/>
              </a:xfrm>
              <a:blipFill>
                <a:blip r:embed="rId2"/>
                <a:stretch>
                  <a:fillRect l="-1173" t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WHATEVER I DO WHAT I WANT | Llama, Lol, Hilarious">
            <a:extLst>
              <a:ext uri="{FF2B5EF4-FFF2-40B4-BE49-F238E27FC236}">
                <a16:creationId xmlns:a16="http://schemas.microsoft.com/office/drawing/2014/main" id="{84056FB3-DD60-E4F3-FBA4-1515ACB6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36" y="303762"/>
            <a:ext cx="2350067" cy="18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EB078-9BBC-D7E7-11CE-B97C41275496}"/>
              </a:ext>
            </a:extLst>
          </p:cNvPr>
          <p:cNvGrpSpPr/>
          <p:nvPr/>
        </p:nvGrpSpPr>
        <p:grpSpPr>
          <a:xfrm>
            <a:off x="5979823" y="3429215"/>
            <a:ext cx="4168397" cy="2378802"/>
            <a:chOff x="5979823" y="3429215"/>
            <a:chExt cx="4168397" cy="237880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16D097-9AB8-B933-36AD-3CA38A566722}"/>
                </a:ext>
              </a:extLst>
            </p:cNvPr>
            <p:cNvGrpSpPr/>
            <p:nvPr/>
          </p:nvGrpSpPr>
          <p:grpSpPr>
            <a:xfrm>
              <a:off x="6662058" y="3429215"/>
              <a:ext cx="3486162" cy="2378802"/>
              <a:chOff x="5519057" y="3466339"/>
              <a:chExt cx="3486162" cy="23788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930C76B-3E7B-5101-4174-54C5A7ADB0C9}"/>
                  </a:ext>
                </a:extLst>
              </p:cNvPr>
              <p:cNvGrpSpPr/>
              <p:nvPr/>
            </p:nvGrpSpPr>
            <p:grpSpPr>
              <a:xfrm>
                <a:off x="6016287" y="3466339"/>
                <a:ext cx="2988932" cy="1077816"/>
                <a:chOff x="5472134" y="3522117"/>
                <a:chExt cx="2988932" cy="107781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C68A72A-2991-1192-6BF2-7A8A2C88DF2C}"/>
                    </a:ext>
                  </a:extLst>
                </p:cNvPr>
                <p:cNvSpPr txBox="1"/>
                <p:nvPr/>
              </p:nvSpPr>
              <p:spPr>
                <a:xfrm>
                  <a:off x="5675005" y="3600136"/>
                  <a:ext cx="278606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Effect of</a:t>
                  </a:r>
                  <a:endParaRPr lang="en-US" sz="2000" dirty="0"/>
                </a:p>
                <a:p>
                  <a:r>
                    <a:rPr lang="en-US" sz="2400" dirty="0"/>
                    <a:t>    on </a:t>
                  </a:r>
                </a:p>
              </p:txBody>
            </p:sp>
            <p:sp>
              <p:nvSpPr>
                <p:cNvPr id="8" name="Double Bracket 7">
                  <a:extLst>
                    <a:ext uri="{FF2B5EF4-FFF2-40B4-BE49-F238E27FC236}">
                      <a16:creationId xmlns:a16="http://schemas.microsoft.com/office/drawing/2014/main" id="{42D3B68C-CB96-A28F-DB70-52E357CCEF48}"/>
                    </a:ext>
                  </a:extLst>
                </p:cNvPr>
                <p:cNvSpPr/>
                <p:nvPr/>
              </p:nvSpPr>
              <p:spPr>
                <a:xfrm>
                  <a:off x="5472134" y="3522117"/>
                  <a:ext cx="2298403" cy="1077816"/>
                </a:xfrm>
                <a:prstGeom prst="bracketPair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" name="Content Placeholder 4">
                  <a:extLst>
                    <a:ext uri="{FF2B5EF4-FFF2-40B4-BE49-F238E27FC236}">
                      <a16:creationId xmlns:a16="http://schemas.microsoft.com/office/drawing/2014/main" id="{BD6BE080-C7E2-5845-90A0-716614D62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952" t="6679" r="10267" b="6847"/>
                <a:stretch/>
              </p:blipFill>
              <p:spPr>
                <a:xfrm>
                  <a:off x="6900567" y="3600136"/>
                  <a:ext cx="553824" cy="397616"/>
                </a:xfrm>
                <a:prstGeom prst="rect">
                  <a:avLst/>
                </a:prstGeo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" name="Picture 2" descr="Money Stack | Totally Accurate BattleGrounds Wiki | Fandom">
                  <a:extLst>
                    <a:ext uri="{FF2B5EF4-FFF2-40B4-BE49-F238E27FC236}">
                      <a16:creationId xmlns:a16="http://schemas.microsoft.com/office/drawing/2014/main" id="{FB9720F3-5F0F-F636-77B1-8CC501D1D8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18843" y="3927730"/>
                  <a:ext cx="647788" cy="6485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E5ED3B3-F942-34B0-9CA3-E6E240400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19057" y="4622174"/>
                <a:ext cx="3300006" cy="335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DC859D5-C22B-D4D8-C2F3-33D80FFE7840}"/>
                  </a:ext>
                </a:extLst>
              </p:cNvPr>
              <p:cNvGrpSpPr/>
              <p:nvPr/>
            </p:nvGrpSpPr>
            <p:grpSpPr>
              <a:xfrm>
                <a:off x="6036305" y="4767325"/>
                <a:ext cx="2967428" cy="1077816"/>
                <a:chOff x="8086564" y="4917365"/>
                <a:chExt cx="2967428" cy="107781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17D03C-CFBE-4327-2A97-60DBCEE0093C}"/>
                    </a:ext>
                  </a:extLst>
                </p:cNvPr>
                <p:cNvSpPr txBox="1"/>
                <p:nvPr/>
              </p:nvSpPr>
              <p:spPr>
                <a:xfrm>
                  <a:off x="8267931" y="5017669"/>
                  <a:ext cx="278606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Effect of</a:t>
                  </a:r>
                  <a:endParaRPr lang="en-US" sz="2000" dirty="0"/>
                </a:p>
                <a:p>
                  <a:r>
                    <a:rPr lang="en-US" sz="2400" dirty="0"/>
                    <a:t>    on </a:t>
                  </a:r>
                </a:p>
              </p:txBody>
            </p:sp>
            <p:pic>
              <p:nvPicPr>
                <p:cNvPr id="13" name="Content Placeholder 4">
                  <a:extLst>
                    <a:ext uri="{FF2B5EF4-FFF2-40B4-BE49-F238E27FC236}">
                      <a16:creationId xmlns:a16="http://schemas.microsoft.com/office/drawing/2014/main" id="{681EE3E1-66F3-9FD8-780C-564897F17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4952" t="6679" r="10267" b="6847"/>
                <a:stretch/>
              </p:blipFill>
              <p:spPr>
                <a:xfrm>
                  <a:off x="9559680" y="5017669"/>
                  <a:ext cx="553824" cy="397616"/>
                </a:xfrm>
                <a:prstGeom prst="rect">
                  <a:avLst/>
                </a:prstGeom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4" name="Picture 13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696AAFAE-539A-0D84-8838-0ADEC4775A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113024">
                  <a:off x="8962505" y="5397496"/>
                  <a:ext cx="526944" cy="5275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Double Bracket 14">
                  <a:extLst>
                    <a:ext uri="{FF2B5EF4-FFF2-40B4-BE49-F238E27FC236}">
                      <a16:creationId xmlns:a16="http://schemas.microsoft.com/office/drawing/2014/main" id="{6E413E3E-03CF-E4A1-EF82-9B3177D2AE4D}"/>
                    </a:ext>
                  </a:extLst>
                </p:cNvPr>
                <p:cNvSpPr/>
                <p:nvPr/>
              </p:nvSpPr>
              <p:spPr>
                <a:xfrm>
                  <a:off x="8086564" y="4917365"/>
                  <a:ext cx="2298403" cy="1077816"/>
                </a:xfrm>
                <a:prstGeom prst="bracketPair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051E214-DDC6-80D2-DCF6-5B4DD9E5BFB1}"/>
                </a:ext>
              </a:extLst>
            </p:cNvPr>
            <p:cNvSpPr txBox="1"/>
            <p:nvPr/>
          </p:nvSpPr>
          <p:spPr>
            <a:xfrm>
              <a:off x="5979823" y="4353451"/>
              <a:ext cx="7483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/>
                <a:t>=</a:t>
              </a:r>
            </a:p>
            <a:p>
              <a:pPr algn="ctr"/>
              <a:r>
                <a:rPr lang="en-US" dirty="0"/>
                <a:t>e.g</a:t>
              </a:r>
              <a:r>
                <a:rPr lang="en-US" sz="2800" dirty="0"/>
                <a:t>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57850F-9D43-2037-8F1E-87586EDEF324}"/>
              </a:ext>
            </a:extLst>
          </p:cNvPr>
          <p:cNvGrpSpPr/>
          <p:nvPr/>
        </p:nvGrpSpPr>
        <p:grpSpPr>
          <a:xfrm>
            <a:off x="9194144" y="125916"/>
            <a:ext cx="2997856" cy="2145913"/>
            <a:chOff x="9194144" y="125916"/>
            <a:chExt cx="2997856" cy="214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91D08EF-895F-5E2E-0E05-E9757756EF38}"/>
                    </a:ext>
                  </a:extLst>
                </p:cNvPr>
                <p:cNvSpPr txBox="1"/>
                <p:nvPr/>
              </p:nvSpPr>
              <p:spPr>
                <a:xfrm>
                  <a:off x="9841933" y="125916"/>
                  <a:ext cx="2350067" cy="668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6"/>
                      </a:solidFill>
                    </a:rPr>
                    <a:t> outcome for person j</a:t>
                  </a: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91D08EF-895F-5E2E-0E05-E9757756EF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1933" y="125916"/>
                  <a:ext cx="2350067" cy="668645"/>
                </a:xfrm>
                <a:prstGeom prst="rect">
                  <a:avLst/>
                </a:prstGeom>
                <a:blipFill>
                  <a:blip r:embed="rId7"/>
                  <a:stretch>
                    <a:fillRect l="-2139" t="-5660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DEF5198-2DAB-2484-F8FB-CC4D5CB39B96}"/>
                    </a:ext>
                  </a:extLst>
                </p:cNvPr>
                <p:cNvSpPr txBox="1"/>
                <p:nvPr/>
              </p:nvSpPr>
              <p:spPr>
                <a:xfrm>
                  <a:off x="9841932" y="855924"/>
                  <a:ext cx="2350067" cy="668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accent6"/>
                      </a:solidFill>
                    </a:rPr>
                    <a:t> = 1 if person j was treated</a:t>
                  </a: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DEF5198-2DAB-2484-F8FB-CC4D5CB39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1932" y="855924"/>
                  <a:ext cx="2350067" cy="668645"/>
                </a:xfrm>
                <a:prstGeom prst="rect">
                  <a:avLst/>
                </a:prstGeom>
                <a:blipFill>
                  <a:blip r:embed="rId8"/>
                  <a:stretch>
                    <a:fillRect l="-2139" t="-3704"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C36FC0-3BB5-6D49-3D8D-0D15B64413BF}"/>
                    </a:ext>
                  </a:extLst>
                </p:cNvPr>
                <p:cNvSpPr txBox="1"/>
                <p:nvPr/>
              </p:nvSpPr>
              <p:spPr>
                <a:xfrm>
                  <a:off x="9841933" y="1603184"/>
                  <a:ext cx="2350067" cy="668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accent6"/>
                      </a:solidFill>
                    </a:rPr>
                    <a:t> = 1 if person j was in the  treatment group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6C36FC0-3BB5-6D49-3D8D-0D15B6441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1933" y="1603184"/>
                  <a:ext cx="2350067" cy="668645"/>
                </a:xfrm>
                <a:prstGeom prst="rect">
                  <a:avLst/>
                </a:prstGeom>
                <a:blipFill>
                  <a:blip r:embed="rId9"/>
                  <a:stretch>
                    <a:fillRect l="-2139" t="-3704" r="-3209"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7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E433449E-8653-D57C-6C06-75EB6992E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4144" y="135961"/>
              <a:ext cx="647788" cy="64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77" descr="Page 12 | Mortarboard Cap Images - Free Download on Freepik">
              <a:extLst>
                <a:ext uri="{FF2B5EF4-FFF2-40B4-BE49-F238E27FC236}">
                  <a16:creationId xmlns:a16="http://schemas.microsoft.com/office/drawing/2014/main" id="{78FC50FF-05E6-865F-0C9C-3B4821614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13024">
              <a:off x="9276477" y="889701"/>
              <a:ext cx="526944" cy="527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Content Placeholder 4">
              <a:extLst>
                <a:ext uri="{FF2B5EF4-FFF2-40B4-BE49-F238E27FC236}">
                  <a16:creationId xmlns:a16="http://schemas.microsoft.com/office/drawing/2014/main" id="{ACD063E3-29AA-EBB8-70AE-4119D8D0B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2" t="6679" r="10267" b="6847"/>
            <a:stretch/>
          </p:blipFill>
          <p:spPr>
            <a:xfrm>
              <a:off x="9241126" y="1725758"/>
              <a:ext cx="553824" cy="39761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4867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0DE2-93A8-104A-02B5-533B7AA0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Instrumental Variables?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B53D5-DA02-2679-22CD-24D589ABB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up (more quickly) two more ways to “find randomness.”</a:t>
            </a:r>
          </a:p>
        </p:txBody>
      </p:sp>
    </p:spTree>
    <p:extLst>
      <p:ext uri="{BB962C8B-B14F-4D97-AF65-F5344CB8AC3E}">
        <p14:creationId xmlns:p14="http://schemas.microsoft.com/office/powerpoint/2010/main" val="2369498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AD42-D506-B91A-8692-28A67941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Discontinuity!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BB38E-5795-97A1-D09F-FFA862C62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29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2EEC-7A3A-0CDB-D526-0387844E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5E159-A38E-60A2-AB3B-BCFAEFD3A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want to measure returns to education (at school X).</a:t>
            </a:r>
          </a:p>
          <a:p>
            <a:r>
              <a:rPr lang="en-US" dirty="0"/>
              <a:t>School X admits students with a 1300 or higher on the SATs. </a:t>
            </a:r>
          </a:p>
          <a:p>
            <a:pPr lvl="1"/>
            <a:r>
              <a:rPr lang="en-US" dirty="0"/>
              <a:t>The SATs are a standardized test in the US.</a:t>
            </a:r>
          </a:p>
          <a:p>
            <a:r>
              <a:rPr lang="en-US" dirty="0"/>
              <a:t>We think that whether you get a 1290 or a 1310 on the SATs is basically random.</a:t>
            </a:r>
          </a:p>
          <a:p>
            <a:r>
              <a:rPr lang="en-US" dirty="0"/>
              <a:t>IV way to think about it: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EDD058-5381-2922-6519-FB31BC11B200}"/>
              </a:ext>
            </a:extLst>
          </p:cNvPr>
          <p:cNvGrpSpPr/>
          <p:nvPr/>
        </p:nvGrpSpPr>
        <p:grpSpPr>
          <a:xfrm>
            <a:off x="16668" y="4343400"/>
            <a:ext cx="10065544" cy="2518807"/>
            <a:chOff x="16668" y="4343400"/>
            <a:chExt cx="10065544" cy="251880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EA52590-D53D-A6D4-ADF5-34242EE62EB4}"/>
                </a:ext>
              </a:extLst>
            </p:cNvPr>
            <p:cNvSpPr/>
            <p:nvPr/>
          </p:nvSpPr>
          <p:spPr>
            <a:xfrm>
              <a:off x="2109787" y="4724216"/>
              <a:ext cx="7972425" cy="1452747"/>
            </a:xfrm>
            <a:custGeom>
              <a:avLst/>
              <a:gdLst>
                <a:gd name="connsiteX0" fmla="*/ 0 w 7972425"/>
                <a:gd name="connsiteY0" fmla="*/ 1448865 h 1452747"/>
                <a:gd name="connsiteX1" fmla="*/ 1543050 w 7972425"/>
                <a:gd name="connsiteY1" fmla="*/ 1320277 h 1452747"/>
                <a:gd name="connsiteX2" fmla="*/ 2671762 w 7972425"/>
                <a:gd name="connsiteY2" fmla="*/ 577327 h 1452747"/>
                <a:gd name="connsiteX3" fmla="*/ 3371850 w 7972425"/>
                <a:gd name="connsiteY3" fmla="*/ 91552 h 1452747"/>
                <a:gd name="connsiteX4" fmla="*/ 4157662 w 7972425"/>
                <a:gd name="connsiteY4" fmla="*/ 20115 h 1452747"/>
                <a:gd name="connsiteX5" fmla="*/ 4943475 w 7972425"/>
                <a:gd name="connsiteY5" fmla="*/ 334440 h 1452747"/>
                <a:gd name="connsiteX6" fmla="*/ 5600700 w 7972425"/>
                <a:gd name="connsiteY6" fmla="*/ 1020240 h 1452747"/>
                <a:gd name="connsiteX7" fmla="*/ 6457950 w 7972425"/>
                <a:gd name="connsiteY7" fmla="*/ 1320277 h 1452747"/>
                <a:gd name="connsiteX8" fmla="*/ 7972425 w 7972425"/>
                <a:gd name="connsiteY8" fmla="*/ 1434577 h 1452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2425" h="1452747">
                  <a:moveTo>
                    <a:pt x="0" y="1448865"/>
                  </a:moveTo>
                  <a:cubicBezTo>
                    <a:pt x="548878" y="1457199"/>
                    <a:pt x="1097756" y="1465533"/>
                    <a:pt x="1543050" y="1320277"/>
                  </a:cubicBezTo>
                  <a:cubicBezTo>
                    <a:pt x="1988344" y="1175021"/>
                    <a:pt x="2366962" y="782114"/>
                    <a:pt x="2671762" y="577327"/>
                  </a:cubicBezTo>
                  <a:cubicBezTo>
                    <a:pt x="2976562" y="372540"/>
                    <a:pt x="3124200" y="184421"/>
                    <a:pt x="3371850" y="91552"/>
                  </a:cubicBezTo>
                  <a:cubicBezTo>
                    <a:pt x="3619500" y="-1317"/>
                    <a:pt x="3895725" y="-20366"/>
                    <a:pt x="4157662" y="20115"/>
                  </a:cubicBezTo>
                  <a:cubicBezTo>
                    <a:pt x="4419599" y="60596"/>
                    <a:pt x="4702969" y="167753"/>
                    <a:pt x="4943475" y="334440"/>
                  </a:cubicBezTo>
                  <a:cubicBezTo>
                    <a:pt x="5183981" y="501127"/>
                    <a:pt x="5348288" y="855934"/>
                    <a:pt x="5600700" y="1020240"/>
                  </a:cubicBezTo>
                  <a:cubicBezTo>
                    <a:pt x="5853113" y="1184546"/>
                    <a:pt x="6062663" y="1251221"/>
                    <a:pt x="6457950" y="1320277"/>
                  </a:cubicBezTo>
                  <a:cubicBezTo>
                    <a:pt x="6853238" y="1389333"/>
                    <a:pt x="7412831" y="1411955"/>
                    <a:pt x="7972425" y="1434577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9F7437-5F3A-34E3-146A-9E3F25D757FB}"/>
                </a:ext>
              </a:extLst>
            </p:cNvPr>
            <p:cNvSpPr txBox="1"/>
            <p:nvPr/>
          </p:nvSpPr>
          <p:spPr>
            <a:xfrm>
              <a:off x="16668" y="6492875"/>
              <a:ext cx="4186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Disclaimer: not real SAT data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C35D0B4-AE47-77C8-38E6-AD1A20F89E4B}"/>
                </a:ext>
              </a:extLst>
            </p:cNvPr>
            <p:cNvCxnSpPr/>
            <p:nvPr/>
          </p:nvCxnSpPr>
          <p:spPr>
            <a:xfrm>
              <a:off x="7186612" y="4343400"/>
              <a:ext cx="0" cy="2000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D68053-8DEA-7031-D170-1E7B8B5E2968}"/>
                </a:ext>
              </a:extLst>
            </p:cNvPr>
            <p:cNvSpPr txBox="1"/>
            <p:nvPr/>
          </p:nvSpPr>
          <p:spPr>
            <a:xfrm>
              <a:off x="6860241" y="634365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1300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53199B-8305-663B-C694-21DFE190FAB5}"/>
              </a:ext>
            </a:extLst>
          </p:cNvPr>
          <p:cNvGrpSpPr/>
          <p:nvPr/>
        </p:nvGrpSpPr>
        <p:grpSpPr>
          <a:xfrm>
            <a:off x="7200900" y="4892679"/>
            <a:ext cx="3820786" cy="1265233"/>
            <a:chOff x="7200900" y="4892679"/>
            <a:chExt cx="3820786" cy="126523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9FBC293-80AE-7997-37F7-05BC39F65981}"/>
                </a:ext>
              </a:extLst>
            </p:cNvPr>
            <p:cNvSpPr/>
            <p:nvPr/>
          </p:nvSpPr>
          <p:spPr>
            <a:xfrm>
              <a:off x="7200900" y="5243512"/>
              <a:ext cx="457200" cy="914400"/>
            </a:xfrm>
            <a:custGeom>
              <a:avLst/>
              <a:gdLst>
                <a:gd name="connsiteX0" fmla="*/ 0 w 457200"/>
                <a:gd name="connsiteY0" fmla="*/ 914400 h 914400"/>
                <a:gd name="connsiteX1" fmla="*/ 457200 w 457200"/>
                <a:gd name="connsiteY1" fmla="*/ 914400 h 914400"/>
                <a:gd name="connsiteX2" fmla="*/ 457200 w 457200"/>
                <a:gd name="connsiteY2" fmla="*/ 528637 h 914400"/>
                <a:gd name="connsiteX3" fmla="*/ 328613 w 457200"/>
                <a:gd name="connsiteY3" fmla="*/ 385762 h 914400"/>
                <a:gd name="connsiteX4" fmla="*/ 171450 w 457200"/>
                <a:gd name="connsiteY4" fmla="*/ 214312 h 914400"/>
                <a:gd name="connsiteX5" fmla="*/ 28575 w 457200"/>
                <a:gd name="connsiteY5" fmla="*/ 0 h 914400"/>
                <a:gd name="connsiteX6" fmla="*/ 0 w 457200"/>
                <a:gd name="connsiteY6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200" h="914400">
                  <a:moveTo>
                    <a:pt x="0" y="914400"/>
                  </a:moveTo>
                  <a:lnTo>
                    <a:pt x="457200" y="914400"/>
                  </a:lnTo>
                  <a:lnTo>
                    <a:pt x="457200" y="528637"/>
                  </a:lnTo>
                  <a:lnTo>
                    <a:pt x="328613" y="385762"/>
                  </a:lnTo>
                  <a:lnTo>
                    <a:pt x="171450" y="214312"/>
                  </a:lnTo>
                  <a:lnTo>
                    <a:pt x="28575" y="0"/>
                  </a:lnTo>
                  <a:lnTo>
                    <a:pt x="0" y="91440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A078DB-8D7E-6C4C-77FD-9A4C08C5B36D}"/>
                    </a:ext>
                  </a:extLst>
                </p:cNvPr>
                <p:cNvSpPr txBox="1"/>
                <p:nvPr/>
              </p:nvSpPr>
              <p:spPr>
                <a:xfrm>
                  <a:off x="7933345" y="4892679"/>
                  <a:ext cx="3088341" cy="5579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2800" dirty="0">
                      <a:solidFill>
                        <a:schemeClr val="accent2"/>
                      </a:solidFill>
                    </a:rPr>
                    <a:t> in here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A078DB-8D7E-6C4C-77FD-9A4C08C5B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3345" y="4892679"/>
                  <a:ext cx="3088341" cy="557910"/>
                </a:xfrm>
                <a:prstGeom prst="rect">
                  <a:avLst/>
                </a:prstGeom>
                <a:blipFill>
                  <a:blip r:embed="rId2"/>
                  <a:stretch>
                    <a:fillRect l="-820" t="-8889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0EA501A-D470-E25D-CCBD-D4446728F925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7512984" y="5171634"/>
              <a:ext cx="420361" cy="278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8AC499-8915-D84B-E710-059845F824D5}"/>
              </a:ext>
            </a:extLst>
          </p:cNvPr>
          <p:cNvGrpSpPr/>
          <p:nvPr/>
        </p:nvGrpSpPr>
        <p:grpSpPr>
          <a:xfrm>
            <a:off x="6743700" y="4328226"/>
            <a:ext cx="3774141" cy="1843974"/>
            <a:chOff x="6743700" y="4328226"/>
            <a:chExt cx="3774141" cy="1843974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4E4965-1B18-5412-7098-D13782EF3DD8}"/>
                </a:ext>
              </a:extLst>
            </p:cNvPr>
            <p:cNvSpPr/>
            <p:nvPr/>
          </p:nvSpPr>
          <p:spPr>
            <a:xfrm>
              <a:off x="6743700" y="4943475"/>
              <a:ext cx="400050" cy="1228725"/>
            </a:xfrm>
            <a:custGeom>
              <a:avLst/>
              <a:gdLst>
                <a:gd name="connsiteX0" fmla="*/ 385763 w 400050"/>
                <a:gd name="connsiteY0" fmla="*/ 228600 h 1228725"/>
                <a:gd name="connsiteX1" fmla="*/ 200025 w 400050"/>
                <a:gd name="connsiteY1" fmla="*/ 57150 h 1228725"/>
                <a:gd name="connsiteX2" fmla="*/ 14288 w 400050"/>
                <a:gd name="connsiteY2" fmla="*/ 0 h 1228725"/>
                <a:gd name="connsiteX3" fmla="*/ 0 w 400050"/>
                <a:gd name="connsiteY3" fmla="*/ 1214438 h 1228725"/>
                <a:gd name="connsiteX4" fmla="*/ 400050 w 400050"/>
                <a:gd name="connsiteY4" fmla="*/ 1228725 h 1228725"/>
                <a:gd name="connsiteX5" fmla="*/ 385763 w 400050"/>
                <a:gd name="connsiteY5" fmla="*/ 228600 h 12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228725">
                  <a:moveTo>
                    <a:pt x="385763" y="228600"/>
                  </a:moveTo>
                  <a:lnTo>
                    <a:pt x="200025" y="57150"/>
                  </a:lnTo>
                  <a:lnTo>
                    <a:pt x="14288" y="0"/>
                  </a:lnTo>
                  <a:lnTo>
                    <a:pt x="0" y="1214438"/>
                  </a:lnTo>
                  <a:lnTo>
                    <a:pt x="400050" y="1228725"/>
                  </a:lnTo>
                  <a:lnTo>
                    <a:pt x="385763" y="228600"/>
                  </a:lnTo>
                  <a:close/>
                </a:path>
              </a:pathLst>
            </a:custGeom>
            <a:pattFill prst="wdDnDiag">
              <a:fgClr>
                <a:schemeClr val="bg1"/>
              </a:fgClr>
              <a:bgClr>
                <a:srgbClr val="7030A0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02F6F1-8413-1C9A-1904-C6AEEA59AA13}"/>
                    </a:ext>
                  </a:extLst>
                </p:cNvPr>
                <p:cNvSpPr txBox="1"/>
                <p:nvPr/>
              </p:nvSpPr>
              <p:spPr>
                <a:xfrm>
                  <a:off x="7429500" y="4328226"/>
                  <a:ext cx="3088341" cy="5579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2800" dirty="0">
                      <a:solidFill>
                        <a:srgbClr val="7030A0"/>
                      </a:solidFill>
                    </a:rPr>
                    <a:t> in here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02F6F1-8413-1C9A-1904-C6AEEA59A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328226"/>
                  <a:ext cx="3088341" cy="557910"/>
                </a:xfrm>
                <a:prstGeom prst="rect">
                  <a:avLst/>
                </a:prstGeom>
                <a:blipFill>
                  <a:blip r:embed="rId3"/>
                  <a:stretch>
                    <a:fillRect l="-1230" t="-8889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F3F6934-6680-64B2-97B0-6DD3F2527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3871" y="4637310"/>
              <a:ext cx="481013" cy="29401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625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486B-CB5D-2B50-A041-76827EDD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8205E-2DA7-3761-F9EC-B4F90F966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Another attempt to measure the returns to education!</a:t>
            </a:r>
          </a:p>
          <a:p>
            <a:endParaRPr lang="en-US" sz="36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8E6CAE9-6BAC-2722-F29D-EB8EB9FC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41" y="224911"/>
            <a:ext cx="10344775" cy="1618177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540210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81F8-7965-84DB-E8D8-415A2093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this paper: Exactly what we just said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08995-1C07-4893-56A3-8A95827E04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big university had a clear GPA/SAT cutoff to get in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Big university not named in the paper, but widely understood to be the University of Pittsburgh (Pitt)</a:t>
                </a:r>
              </a:p>
              <a:p>
                <a:r>
                  <a:rPr lang="en-US" dirty="0"/>
                  <a:t>We can look around that cut-off to estimate the effect of going to [this university] on earnings!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which side of the cutoff were you?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did you attend Pitt?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earnings later.</a:t>
                </a:r>
              </a:p>
              <a:p>
                <a:r>
                  <a:rPr lang="en-US" dirty="0"/>
                  <a:t>The paper looks at white men who applied from 1986 to 1989.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08995-1C07-4893-56A3-8A95827E0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7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EFE165-4EB1-B82C-CDE2-E682149AA6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1000" y="-17716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First stage: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have an effect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EFE165-4EB1-B82C-CDE2-E682149AA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1000" y="-177166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A4A7-9B38-6660-79A5-B7B76D83A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1013" y="2355850"/>
            <a:ext cx="3714750" cy="21463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 looks like there really is a jump in attendance around the admissions cut-off.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312BF94-5518-E52A-7487-FEE257711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2000"/>
                    </a14:imgEffect>
                    <a14:imgEffect>
                      <a14:saturation sat="89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891" y="863199"/>
            <a:ext cx="7252822" cy="5313764"/>
          </a:xfrm>
          <a:prstGeom prst="rect">
            <a:avLst/>
          </a:prstGeom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2D184EB1-5181-D0E5-4350-510583402862}"/>
              </a:ext>
            </a:extLst>
          </p:cNvPr>
          <p:cNvSpPr/>
          <p:nvPr/>
        </p:nvSpPr>
        <p:spPr>
          <a:xfrm>
            <a:off x="2045727" y="5994801"/>
            <a:ext cx="4629150" cy="8631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SAT pts vs cutoff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3B97089-881B-406A-A97D-AC4BCCA1F41B}"/>
              </a:ext>
            </a:extLst>
          </p:cNvPr>
          <p:cNvSpPr/>
          <p:nvPr/>
        </p:nvSpPr>
        <p:spPr>
          <a:xfrm rot="16200000">
            <a:off x="-1227376" y="3101737"/>
            <a:ext cx="3535839" cy="1062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Enrollment rate</a:t>
            </a:r>
          </a:p>
        </p:txBody>
      </p:sp>
    </p:spTree>
    <p:extLst>
      <p:ext uri="{BB962C8B-B14F-4D97-AF65-F5344CB8AC3E}">
        <p14:creationId xmlns:p14="http://schemas.microsoft.com/office/powerpoint/2010/main" val="2384594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A98D7C-7DFC-CDAF-93FC-DE5F755065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2412" y="-106363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Reduced form: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have an effect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A98D7C-7DFC-CDAF-93FC-DE5F75506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2412" y="-106363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86235-EED7-0266-3F83-68D72D3BC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8610" y="1063387"/>
            <a:ext cx="8722332" cy="5138738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8BBD2FA0-D107-6F99-A884-3174A1B383ED}"/>
              </a:ext>
            </a:extLst>
          </p:cNvPr>
          <p:cNvSpPr/>
          <p:nvPr/>
        </p:nvSpPr>
        <p:spPr>
          <a:xfrm>
            <a:off x="2045727" y="5994801"/>
            <a:ext cx="4629150" cy="8631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SAT pts vs cutoff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B2DD55-6EE9-2B9B-9557-DD5F7857B4E1}"/>
              </a:ext>
            </a:extLst>
          </p:cNvPr>
          <p:cNvSpPr/>
          <p:nvPr/>
        </p:nvSpPr>
        <p:spPr>
          <a:xfrm rot="16200000">
            <a:off x="-1227376" y="3101737"/>
            <a:ext cx="3535839" cy="1062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Log(Earnings)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A6284-EA9A-E1EE-B410-0CAAB9E8F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3826" y="1850787"/>
            <a:ext cx="380047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It seems like there’s some jump in earnings around the cutoff.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It is “statistically significant”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Take-away: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there is a positive returns to education in earnings (at this university)!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Something like a 22.3% increase in earnings.</a:t>
            </a:r>
          </a:p>
        </p:txBody>
      </p:sp>
    </p:spTree>
    <p:extLst>
      <p:ext uri="{BB962C8B-B14F-4D97-AF65-F5344CB8AC3E}">
        <p14:creationId xmlns:p14="http://schemas.microsoft.com/office/powerpoint/2010/main" val="33604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486B-CB5D-2B50-A041-76827EDD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 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8205E-2DA7-3761-F9EC-B4F90F966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969625" cy="1500187"/>
          </a:xfrm>
        </p:spPr>
        <p:txBody>
          <a:bodyPr>
            <a:normAutofit/>
          </a:bodyPr>
          <a:lstStyle/>
          <a:p>
            <a:r>
              <a:rPr lang="en-US" sz="3600" b="1" i="1" dirty="0"/>
              <a:t>Yet</a:t>
            </a:r>
            <a:r>
              <a:rPr lang="en-US" sz="3600" dirty="0"/>
              <a:t> </a:t>
            </a:r>
            <a:r>
              <a:rPr lang="en-US" sz="3600" b="1" i="1" dirty="0"/>
              <a:t>another</a:t>
            </a:r>
            <a:r>
              <a:rPr lang="en-US" sz="3600" dirty="0"/>
              <a:t> attempt to measure the returns to education!</a:t>
            </a:r>
          </a:p>
          <a:p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2FF8C-BC41-83F5-304D-ADE560C7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11" y="209551"/>
            <a:ext cx="11553677" cy="15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40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F290-5F7A-2C69-C38D-E327FEEA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this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E97F-6C4A-25FE-19FF-861BA8485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as the other one!  Except at Florida International University.</a:t>
            </a:r>
          </a:p>
          <a:p>
            <a:pPr lvl="1"/>
            <a:endParaRPr lang="en-US" dirty="0"/>
          </a:p>
          <a:p>
            <a:r>
              <a:rPr lang="en-US" dirty="0"/>
              <a:t>This is a very different population of students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FIU is much less selective than the University of Pittsburgh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Marginal SAT score: 840</a:t>
            </a:r>
          </a:p>
          <a:p>
            <a:pPr lvl="1"/>
            <a:endParaRPr lang="en-US" dirty="0"/>
          </a:p>
          <a:p>
            <a:r>
              <a:rPr lang="en-US" dirty="0"/>
              <a:t>If </a:t>
            </a:r>
            <a:r>
              <a:rPr lang="en-US" b="1" dirty="0"/>
              <a:t>selection on treatment </a:t>
            </a:r>
            <a:r>
              <a:rPr lang="en-US" dirty="0"/>
              <a:t>is an important thing, what would we expect, relative to Example 1 (Pitt)?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might expect to find</a:t>
            </a:r>
            <a:r>
              <a:rPr lang="en-US" b="1" dirty="0">
                <a:solidFill>
                  <a:schemeClr val="accent1"/>
                </a:solidFill>
              </a:rPr>
              <a:t> smaller </a:t>
            </a:r>
            <a:r>
              <a:rPr lang="en-US" dirty="0">
                <a:solidFill>
                  <a:schemeClr val="accent1"/>
                </a:solidFill>
              </a:rPr>
              <a:t>effects at Florida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25909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A723-F674-4647-26F0-D533B2C0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about FIU applicants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E5C1E3B-195C-4A2B-61F9-DE8F2E6A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8" y="1825625"/>
            <a:ext cx="7948188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5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B99E-84FE-9F9A-D7FA-0D5E0124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AA158-640B-FB45-E3F3-89B6ED25D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happens when we </a:t>
                </a:r>
                <a:r>
                  <a:rPr lang="en-US" b="1" dirty="0"/>
                  <a:t>can’t</a:t>
                </a:r>
                <a:r>
                  <a:rPr lang="en-US" dirty="0"/>
                  <a:t> run an RCT?</a:t>
                </a:r>
              </a:p>
              <a:p>
                <a:r>
                  <a:rPr lang="en-US" dirty="0"/>
                  <a:t>Natural experiments!</a:t>
                </a:r>
              </a:p>
              <a:p>
                <a:r>
                  <a:rPr lang="en-US" dirty="0"/>
                  <a:t>Three methods with lots of examples: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Instrumental Variables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Regression Discontinuity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Diff-in-diff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view each of these (sort of) as finding a naturally </a:t>
                </a:r>
                <a:r>
                  <a:rPr lang="en-US" dirty="0" err="1"/>
                  <a:t>occuring</a:t>
                </a:r>
                <a:r>
                  <a:rPr lang="en-US" dirty="0"/>
                  <a:t>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”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And making some corrections if necessary...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AA158-640B-FB45-E3F3-89B6ED25D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69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EFE165-4EB1-B82C-CDE2-E682149AA6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81000" y="-17716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First stage: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have an effect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EFE165-4EB1-B82C-CDE2-E682149AA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1000" y="-177166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A4A7-9B38-6660-79A5-B7B76D83A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4049" y="2260399"/>
            <a:ext cx="2286001" cy="42533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It looks like there really is a jump in admission and attendance around the cut-off.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2D184EB1-5181-D0E5-4350-510583402862}"/>
              </a:ext>
            </a:extLst>
          </p:cNvPr>
          <p:cNvSpPr/>
          <p:nvPr/>
        </p:nvSpPr>
        <p:spPr>
          <a:xfrm>
            <a:off x="878326" y="6082151"/>
            <a:ext cx="3398424" cy="8631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GPA vs cutoff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21F676-CF5A-F904-6C11-FF8B31F7C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26" y="1148397"/>
            <a:ext cx="7540125" cy="520954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3B97089-881B-406A-A97D-AC4BCCA1F41B}"/>
              </a:ext>
            </a:extLst>
          </p:cNvPr>
          <p:cNvSpPr/>
          <p:nvPr/>
        </p:nvSpPr>
        <p:spPr>
          <a:xfrm rot="16200000">
            <a:off x="6677102" y="2541112"/>
            <a:ext cx="3535839" cy="1062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Enrollment rate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90D7193-5273-DACF-80E7-E5CFD485C7FC}"/>
              </a:ext>
            </a:extLst>
          </p:cNvPr>
          <p:cNvSpPr/>
          <p:nvPr/>
        </p:nvSpPr>
        <p:spPr>
          <a:xfrm rot="16200000">
            <a:off x="-1251568" y="2541111"/>
            <a:ext cx="3535839" cy="1062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Admission rate</a:t>
            </a:r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10E336F6-093D-58EA-BF47-F1B272DA6BD9}"/>
              </a:ext>
            </a:extLst>
          </p:cNvPr>
          <p:cNvSpPr/>
          <p:nvPr/>
        </p:nvSpPr>
        <p:spPr>
          <a:xfrm>
            <a:off x="4774076" y="6082150"/>
            <a:ext cx="3398424" cy="8631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GPA vs cutoff</a:t>
            </a:r>
          </a:p>
        </p:txBody>
      </p:sp>
    </p:spTree>
    <p:extLst>
      <p:ext uri="{BB962C8B-B14F-4D97-AF65-F5344CB8AC3E}">
        <p14:creationId xmlns:p14="http://schemas.microsoft.com/office/powerpoint/2010/main" val="3496176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2B4FDC0-FD2A-0F2B-3DA5-4E87FEC0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3" y="1172848"/>
            <a:ext cx="6500812" cy="5070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A98D7C-7DFC-CDAF-93FC-DE5F755065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2412" y="-106363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Reduced form: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have an effect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A98D7C-7DFC-CDAF-93FC-DE5F75506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2412" y="-106363"/>
                <a:ext cx="10515600" cy="1325563"/>
              </a:xfrm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8BBD2FA0-D107-6F99-A884-3174A1B383ED}"/>
              </a:ext>
            </a:extLst>
          </p:cNvPr>
          <p:cNvSpPr/>
          <p:nvPr/>
        </p:nvSpPr>
        <p:spPr>
          <a:xfrm>
            <a:off x="2045727" y="5994801"/>
            <a:ext cx="4629150" cy="8631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GPA vs cutoff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B2DD55-6EE9-2B9B-9557-DD5F7857B4E1}"/>
              </a:ext>
            </a:extLst>
          </p:cNvPr>
          <p:cNvSpPr/>
          <p:nvPr/>
        </p:nvSpPr>
        <p:spPr>
          <a:xfrm rot="16200000">
            <a:off x="-863044" y="2483883"/>
            <a:ext cx="3535839" cy="1062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A6284-EA9A-E1EE-B410-0CAAB9E8F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3826" y="1850787"/>
            <a:ext cx="3800474" cy="47500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It seems like there’s some jump in earnings around the cutoff.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It is “statistically significant”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Take-away: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there is a positive returns to education in earnings (at this university)!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ALSO</a:t>
            </a:r>
            <a:r>
              <a:rPr lang="en-US" dirty="0">
                <a:solidFill>
                  <a:schemeClr val="accent1"/>
                </a:solidFill>
              </a:rPr>
              <a:t> about 22%!</a:t>
            </a:r>
          </a:p>
        </p:txBody>
      </p:sp>
    </p:spTree>
    <p:extLst>
      <p:ext uri="{BB962C8B-B14F-4D97-AF65-F5344CB8AC3E}">
        <p14:creationId xmlns:p14="http://schemas.microsoft.com/office/powerpoint/2010/main" val="97212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DB9C-7FFD-D270-5FC7-C7EDAA96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“independence”?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2A6D58-B354-BB80-2761-3CD820FF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(which side of the cut-off are you on) split up all of the observables?</a:t>
                </a:r>
              </a:p>
              <a:p>
                <a:r>
                  <a:rPr lang="en-US" dirty="0"/>
                  <a:t>In this case, yes: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2A6D58-B354-BB80-2761-3CD820FF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7330A45-456C-182E-0BCE-2A8CBD1E2D58}"/>
              </a:ext>
            </a:extLst>
          </p:cNvPr>
          <p:cNvGrpSpPr/>
          <p:nvPr/>
        </p:nvGrpSpPr>
        <p:grpSpPr>
          <a:xfrm>
            <a:off x="782039" y="3311293"/>
            <a:ext cx="10684086" cy="3546707"/>
            <a:chOff x="782039" y="3311293"/>
            <a:chExt cx="10684086" cy="3546707"/>
          </a:xfrm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125D43D8-8BA1-DD28-D4DC-74A2A387D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" b="49501"/>
            <a:stretch/>
          </p:blipFill>
          <p:spPr>
            <a:xfrm>
              <a:off x="782039" y="3311294"/>
              <a:ext cx="5370123" cy="3546706"/>
            </a:xfrm>
            <a:prstGeom prst="rect">
              <a:avLst/>
            </a:prstGeom>
          </p:spPr>
        </p:pic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2443842D-A5FA-875E-AB1E-4199E4CA5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405" b="25101"/>
            <a:stretch/>
          </p:blipFill>
          <p:spPr>
            <a:xfrm>
              <a:off x="6096000" y="3311293"/>
              <a:ext cx="5370125" cy="3546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374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DB9C-7FFD-D270-5FC7-C7EDAA96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“independence”?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2A6D58-B354-BB80-2761-3CD820FF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(which side of the cut-off are you on) split up all of the observables?</a:t>
                </a:r>
              </a:p>
              <a:p>
                <a:r>
                  <a:rPr lang="en-US" dirty="0"/>
                  <a:t>In this case, yes.</a:t>
                </a:r>
              </a:p>
              <a:p>
                <a:r>
                  <a:rPr lang="en-US" dirty="0"/>
                  <a:t>In general, we need to be careful about this: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If a cut-off is known, people might “game” it.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The sort of people who “game” it and end up slightly above might be different than the sort of people who don’t and end up slightly below.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Example: </a:t>
                </a:r>
                <a:r>
                  <a:rPr lang="en-US" dirty="0">
                    <a:solidFill>
                      <a:schemeClr val="accent1"/>
                    </a:solidFill>
                  </a:rPr>
                  <a:t>In NY State, teachers grade their own students’ standardized tests.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Example: </a:t>
                </a:r>
                <a:r>
                  <a:rPr lang="en-US" dirty="0">
                    <a:solidFill>
                      <a:schemeClr val="accent1"/>
                    </a:solidFill>
                  </a:rPr>
                  <a:t>People can take the SATs multiple 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2A6D58-B354-BB80-2761-3CD820FF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74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7EB8-8179-3F5C-95D3-2CCC6B92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in Differences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18F34-39C6-F391-3026-04B34A70B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Diff-in-diff</a:t>
            </a:r>
          </a:p>
        </p:txBody>
      </p:sp>
    </p:spTree>
    <p:extLst>
      <p:ext uri="{BB962C8B-B14F-4D97-AF65-F5344CB8AC3E}">
        <p14:creationId xmlns:p14="http://schemas.microsoft.com/office/powerpoint/2010/main" val="31466244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A8C5-485F-B951-0A72-5145E249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67"/>
            <a:ext cx="10515600" cy="1325563"/>
          </a:xfrm>
        </p:spPr>
        <p:txBody>
          <a:bodyPr/>
          <a:lstStyle/>
          <a:p>
            <a:r>
              <a:rPr lang="en-US" dirty="0"/>
              <a:t>Diff-in-diff: Basic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154D29-8A34-3C9D-2515-03DEBF663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0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Imagine there are two groups/places that are pretty close.</a:t>
                </a:r>
              </a:p>
              <a:p>
                <a:r>
                  <a:rPr lang="en-US" dirty="0"/>
                  <a:t>One of these groups/places changes their policies, another does not.</a:t>
                </a:r>
              </a:p>
              <a:p>
                <a:r>
                  <a:rPr lang="en-US" dirty="0"/>
                  <a:t>Regression discontinuity idea: look folks right near the cutoff.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are you in New Jersey, near the border?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154D29-8A34-3C9D-2515-03DEBF663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000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D93E156-797D-451C-8BCD-96EC35D25C83}"/>
              </a:ext>
            </a:extLst>
          </p:cNvPr>
          <p:cNvGrpSpPr/>
          <p:nvPr/>
        </p:nvGrpSpPr>
        <p:grpSpPr>
          <a:xfrm>
            <a:off x="4979937" y="3171331"/>
            <a:ext cx="6994973" cy="3828240"/>
            <a:chOff x="2119147" y="2161875"/>
            <a:chExt cx="9152273" cy="4881053"/>
          </a:xfrm>
        </p:grpSpPr>
        <p:pic>
          <p:nvPicPr>
            <p:cNvPr id="1026" name="Picture 2" descr="New Jersey County Map (Printable State Map with County Lines) – DIY  Projects, Patterns, Monograms, Designs, Templates">
              <a:extLst>
                <a:ext uri="{FF2B5EF4-FFF2-40B4-BE49-F238E27FC236}">
                  <a16:creationId xmlns:a16="http://schemas.microsoft.com/office/drawing/2014/main" id="{AF4299DA-51FD-BDE8-5DAF-5E9E1F2DB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02701">
              <a:off x="7430165" y="3088029"/>
              <a:ext cx="2153222" cy="395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02D0A28-4A17-1A07-6DCE-E93800DE1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6000"/>
                      </a14:imgEffect>
                      <a14:imgEffect>
                        <a14:saturation sat="0"/>
                      </a14:imgEffect>
                      <a14:imgEffect>
                        <a14:brightnessContrast bright="-7000" contrast="-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285">
              <a:off x="2119147" y="2161875"/>
              <a:ext cx="6595268" cy="384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ECF6AE-5177-A96F-30FE-8FD4B8A466CF}"/>
                </a:ext>
              </a:extLst>
            </p:cNvPr>
            <p:cNvSpPr txBox="1"/>
            <p:nvPr/>
          </p:nvSpPr>
          <p:spPr>
            <a:xfrm>
              <a:off x="3155684" y="5682963"/>
              <a:ext cx="4159854" cy="667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Pennsylvania (PA)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1D4318-3E89-6E2C-38AB-11B4738E0E62}"/>
                </a:ext>
              </a:extLst>
            </p:cNvPr>
            <p:cNvSpPr txBox="1"/>
            <p:nvPr/>
          </p:nvSpPr>
          <p:spPr>
            <a:xfrm>
              <a:off x="9030069" y="4564609"/>
              <a:ext cx="2241351" cy="1765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New Jersey</a:t>
              </a:r>
            </a:p>
            <a:p>
              <a:pPr algn="ctr"/>
              <a:r>
                <a:rPr lang="en-US" sz="2800" dirty="0"/>
                <a:t>(NJ)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DB9B91-5AD6-8971-EE0E-37D32B7EA1F5}"/>
              </a:ext>
            </a:extLst>
          </p:cNvPr>
          <p:cNvGrpSpPr/>
          <p:nvPr/>
        </p:nvGrpSpPr>
        <p:grpSpPr>
          <a:xfrm>
            <a:off x="4228184" y="2728913"/>
            <a:ext cx="8159079" cy="4071336"/>
            <a:chOff x="4228184" y="2728913"/>
            <a:chExt cx="8159079" cy="4071336"/>
          </a:xfrm>
        </p:grpSpPr>
        <p:sp>
          <p:nvSpPr>
            <p:cNvPr id="7" name="Oval Callout 6">
              <a:extLst>
                <a:ext uri="{FF2B5EF4-FFF2-40B4-BE49-F238E27FC236}">
                  <a16:creationId xmlns:a16="http://schemas.microsoft.com/office/drawing/2014/main" id="{8F29E305-1F97-4B8A-90A9-9D18A1FBC9C5}"/>
                </a:ext>
              </a:extLst>
            </p:cNvPr>
            <p:cNvSpPr/>
            <p:nvPr/>
          </p:nvSpPr>
          <p:spPr>
            <a:xfrm>
              <a:off x="10544175" y="2728913"/>
              <a:ext cx="1843088" cy="1700212"/>
            </a:xfrm>
            <a:prstGeom prst="wedgeEllipseCallout">
              <a:avLst>
                <a:gd name="adj1" fmla="val -68895"/>
                <a:gd name="adj2" fmla="val 6334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We’re raising the minimum wage!</a:t>
              </a:r>
            </a:p>
          </p:txBody>
        </p:sp>
        <p:sp>
          <p:nvSpPr>
            <p:cNvPr id="8" name="Oval Callout 7">
              <a:extLst>
                <a:ext uri="{FF2B5EF4-FFF2-40B4-BE49-F238E27FC236}">
                  <a16:creationId xmlns:a16="http://schemas.microsoft.com/office/drawing/2014/main" id="{C439DF3B-F4C0-5281-232E-07C9E689334B}"/>
                </a:ext>
              </a:extLst>
            </p:cNvPr>
            <p:cNvSpPr/>
            <p:nvPr/>
          </p:nvSpPr>
          <p:spPr>
            <a:xfrm>
              <a:off x="4228184" y="5882279"/>
              <a:ext cx="1339344" cy="917970"/>
            </a:xfrm>
            <a:prstGeom prst="wedgeEllipseCallout">
              <a:avLst>
                <a:gd name="adj1" fmla="val 78649"/>
                <a:gd name="adj2" fmla="val -103805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Nah.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55CB94-D950-0847-3D22-31254F240DDB}"/>
              </a:ext>
            </a:extLst>
          </p:cNvPr>
          <p:cNvSpPr txBox="1"/>
          <p:nvPr/>
        </p:nvSpPr>
        <p:spPr>
          <a:xfrm>
            <a:off x="609317" y="3446711"/>
            <a:ext cx="3729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+mj-lt"/>
              </a:rPr>
              <a:t>Issues?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68BA91-1C1E-6E61-4C02-D742BFE7D6A2}"/>
              </a:ext>
            </a:extLst>
          </p:cNvPr>
          <p:cNvSpPr txBox="1">
            <a:spLocks/>
          </p:cNvSpPr>
          <p:nvPr/>
        </p:nvSpPr>
        <p:spPr>
          <a:xfrm>
            <a:off x="670729" y="4273383"/>
            <a:ext cx="3842269" cy="294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Independence</a:t>
            </a:r>
          </a:p>
          <a:p>
            <a:pPr lvl="1"/>
            <a:r>
              <a:rPr lang="en-US" dirty="0"/>
              <a:t>Exclusion</a:t>
            </a:r>
          </a:p>
          <a:p>
            <a:pPr lvl="1"/>
            <a:r>
              <a:rPr lang="en-US" dirty="0"/>
              <a:t>Relevance</a:t>
            </a:r>
          </a:p>
          <a:p>
            <a:pPr lvl="1"/>
            <a:r>
              <a:rPr lang="en-US" dirty="0"/>
              <a:t>Monotonicity</a:t>
            </a:r>
          </a:p>
          <a:p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8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A8C5-485F-B951-0A72-5145E249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67"/>
            <a:ext cx="10515600" cy="1325563"/>
          </a:xfrm>
        </p:spPr>
        <p:txBody>
          <a:bodyPr/>
          <a:lstStyle/>
          <a:p>
            <a:r>
              <a:rPr lang="en-US" dirty="0"/>
              <a:t>Diff-in-diff: Basic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154D29-8A34-3C9D-2515-03DEBF663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0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Imagine there are two groups/places that are pretty close.</a:t>
                </a:r>
              </a:p>
              <a:p>
                <a:r>
                  <a:rPr lang="en-US" dirty="0"/>
                  <a:t>One of these groups/places changes their policies, another does not.</a:t>
                </a:r>
              </a:p>
              <a:p>
                <a:r>
                  <a:rPr lang="en-US" dirty="0"/>
                  <a:t>Regression discontinuity idea: look folks right near the cutoff.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are you in New Jersey, near the border?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154D29-8A34-3C9D-2515-03DEBF663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000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D93E156-797D-451C-8BCD-96EC35D25C83}"/>
              </a:ext>
            </a:extLst>
          </p:cNvPr>
          <p:cNvGrpSpPr/>
          <p:nvPr/>
        </p:nvGrpSpPr>
        <p:grpSpPr>
          <a:xfrm>
            <a:off x="4979937" y="3171331"/>
            <a:ext cx="6994973" cy="3828240"/>
            <a:chOff x="2119147" y="2161875"/>
            <a:chExt cx="9152273" cy="4881053"/>
          </a:xfrm>
        </p:grpSpPr>
        <p:pic>
          <p:nvPicPr>
            <p:cNvPr id="1026" name="Picture 2" descr="New Jersey County Map (Printable State Map with County Lines) – DIY  Projects, Patterns, Monograms, Designs, Templates">
              <a:extLst>
                <a:ext uri="{FF2B5EF4-FFF2-40B4-BE49-F238E27FC236}">
                  <a16:creationId xmlns:a16="http://schemas.microsoft.com/office/drawing/2014/main" id="{AF4299DA-51FD-BDE8-5DAF-5E9E1F2DB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02701">
              <a:off x="7430165" y="3088029"/>
              <a:ext cx="2153222" cy="395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02D0A28-4A17-1A07-6DCE-E93800DE1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6000"/>
                      </a14:imgEffect>
                      <a14:imgEffect>
                        <a14:saturation sat="0"/>
                      </a14:imgEffect>
                      <a14:imgEffect>
                        <a14:brightnessContrast bright="-7000" contrast="-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285">
              <a:off x="2119147" y="2161875"/>
              <a:ext cx="6595268" cy="384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ECF6AE-5177-A96F-30FE-8FD4B8A466CF}"/>
                </a:ext>
              </a:extLst>
            </p:cNvPr>
            <p:cNvSpPr txBox="1"/>
            <p:nvPr/>
          </p:nvSpPr>
          <p:spPr>
            <a:xfrm>
              <a:off x="3155684" y="5682963"/>
              <a:ext cx="4159854" cy="667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Pennsylvania (PA)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1D4318-3E89-6E2C-38AB-11B4738E0E62}"/>
                </a:ext>
              </a:extLst>
            </p:cNvPr>
            <p:cNvSpPr txBox="1"/>
            <p:nvPr/>
          </p:nvSpPr>
          <p:spPr>
            <a:xfrm>
              <a:off x="9030069" y="4564609"/>
              <a:ext cx="2241351" cy="1765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New Jersey</a:t>
              </a:r>
            </a:p>
            <a:p>
              <a:pPr algn="ctr"/>
              <a:r>
                <a:rPr lang="en-US" sz="2800" dirty="0"/>
                <a:t>(NJ)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DB9B91-5AD6-8971-EE0E-37D32B7EA1F5}"/>
              </a:ext>
            </a:extLst>
          </p:cNvPr>
          <p:cNvGrpSpPr/>
          <p:nvPr/>
        </p:nvGrpSpPr>
        <p:grpSpPr>
          <a:xfrm>
            <a:off x="4228184" y="2728913"/>
            <a:ext cx="8159079" cy="4071336"/>
            <a:chOff x="4228184" y="2728913"/>
            <a:chExt cx="8159079" cy="4071336"/>
          </a:xfrm>
        </p:grpSpPr>
        <p:sp>
          <p:nvSpPr>
            <p:cNvPr id="7" name="Oval Callout 6">
              <a:extLst>
                <a:ext uri="{FF2B5EF4-FFF2-40B4-BE49-F238E27FC236}">
                  <a16:creationId xmlns:a16="http://schemas.microsoft.com/office/drawing/2014/main" id="{8F29E305-1F97-4B8A-90A9-9D18A1FBC9C5}"/>
                </a:ext>
              </a:extLst>
            </p:cNvPr>
            <p:cNvSpPr/>
            <p:nvPr/>
          </p:nvSpPr>
          <p:spPr>
            <a:xfrm>
              <a:off x="10544175" y="2728913"/>
              <a:ext cx="1843088" cy="1700212"/>
            </a:xfrm>
            <a:prstGeom prst="wedgeEllipseCallout">
              <a:avLst>
                <a:gd name="adj1" fmla="val -68895"/>
                <a:gd name="adj2" fmla="val 6334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We’re raising the minimum wage!</a:t>
              </a:r>
            </a:p>
          </p:txBody>
        </p:sp>
        <p:sp>
          <p:nvSpPr>
            <p:cNvPr id="8" name="Oval Callout 7">
              <a:extLst>
                <a:ext uri="{FF2B5EF4-FFF2-40B4-BE49-F238E27FC236}">
                  <a16:creationId xmlns:a16="http://schemas.microsoft.com/office/drawing/2014/main" id="{C439DF3B-F4C0-5281-232E-07C9E689334B}"/>
                </a:ext>
              </a:extLst>
            </p:cNvPr>
            <p:cNvSpPr/>
            <p:nvPr/>
          </p:nvSpPr>
          <p:spPr>
            <a:xfrm>
              <a:off x="4228184" y="5882279"/>
              <a:ext cx="1339344" cy="917970"/>
            </a:xfrm>
            <a:prstGeom prst="wedgeEllipseCallout">
              <a:avLst>
                <a:gd name="adj1" fmla="val 78649"/>
                <a:gd name="adj2" fmla="val -103805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Nah.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855CB94-D950-0847-3D22-31254F240DDB}"/>
              </a:ext>
            </a:extLst>
          </p:cNvPr>
          <p:cNvSpPr txBox="1"/>
          <p:nvPr/>
        </p:nvSpPr>
        <p:spPr>
          <a:xfrm>
            <a:off x="609317" y="3446711"/>
            <a:ext cx="3729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+mj-lt"/>
              </a:rPr>
              <a:t>Issues?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68BA91-1C1E-6E61-4C02-D742BFE7D6A2}"/>
              </a:ext>
            </a:extLst>
          </p:cNvPr>
          <p:cNvSpPr txBox="1">
            <a:spLocks/>
          </p:cNvSpPr>
          <p:nvPr/>
        </p:nvSpPr>
        <p:spPr>
          <a:xfrm>
            <a:off x="670729" y="4273383"/>
            <a:ext cx="3842269" cy="294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Maybe PA is different than NJ in lots of ways.</a:t>
            </a:r>
          </a:p>
          <a:p>
            <a:r>
              <a:rPr lang="en-US" dirty="0"/>
              <a:t>Maybe there are “spillover” effects across the border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897D76F0-7532-80EF-7C1B-BCEF546AA3A3}"/>
              </a:ext>
            </a:extLst>
          </p:cNvPr>
          <p:cNvSpPr/>
          <p:nvPr/>
        </p:nvSpPr>
        <p:spPr>
          <a:xfrm rot="19922118">
            <a:off x="4091393" y="3780892"/>
            <a:ext cx="1357312" cy="10001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3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A8C5-485F-B951-0A72-5145E249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67"/>
            <a:ext cx="10515600" cy="1325563"/>
          </a:xfrm>
        </p:spPr>
        <p:txBody>
          <a:bodyPr/>
          <a:lstStyle/>
          <a:p>
            <a:r>
              <a:rPr lang="en-US" dirty="0"/>
              <a:t>Diff-in-diff: Basic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154D29-8A34-3C9D-2515-03DEBF663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00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Imagine there are two groups/places that are pretty close.</a:t>
                </a:r>
              </a:p>
              <a:p>
                <a:r>
                  <a:rPr lang="en-US" dirty="0"/>
                  <a:t>One of these groups/places changes their policies, another does not.</a:t>
                </a:r>
              </a:p>
              <a:p>
                <a:r>
                  <a:rPr lang="en-US" dirty="0"/>
                  <a:t>Regression discontinuity idea: look folks right near the cutoff.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 are you in New Jersey, near the border?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154D29-8A34-3C9D-2515-03DEBF663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000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D93E156-797D-451C-8BCD-96EC35D25C83}"/>
              </a:ext>
            </a:extLst>
          </p:cNvPr>
          <p:cNvGrpSpPr/>
          <p:nvPr/>
        </p:nvGrpSpPr>
        <p:grpSpPr>
          <a:xfrm>
            <a:off x="4979937" y="3171331"/>
            <a:ext cx="7347101" cy="3828240"/>
            <a:chOff x="2119147" y="2161875"/>
            <a:chExt cx="9613000" cy="4881053"/>
          </a:xfrm>
        </p:grpSpPr>
        <p:pic>
          <p:nvPicPr>
            <p:cNvPr id="1026" name="Picture 2" descr="New Jersey County Map (Printable State Map with County Lines) – DIY  Projects, Patterns, Monograms, Designs, Templates">
              <a:extLst>
                <a:ext uri="{FF2B5EF4-FFF2-40B4-BE49-F238E27FC236}">
                  <a16:creationId xmlns:a16="http://schemas.microsoft.com/office/drawing/2014/main" id="{AF4299DA-51FD-BDE8-5DAF-5E9E1F2DB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02701">
              <a:off x="7430165" y="3088029"/>
              <a:ext cx="2153222" cy="395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02D0A28-4A17-1A07-6DCE-E93800DE1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6000"/>
                      </a14:imgEffect>
                      <a14:imgEffect>
                        <a14:saturation sat="0"/>
                      </a14:imgEffect>
                      <a14:imgEffect>
                        <a14:brightnessContrast bright="-7000" contrast="-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285">
              <a:off x="2119147" y="2161875"/>
              <a:ext cx="6595268" cy="384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ECF6AE-5177-A96F-30FE-8FD4B8A466CF}"/>
                </a:ext>
              </a:extLst>
            </p:cNvPr>
            <p:cNvSpPr txBox="1"/>
            <p:nvPr/>
          </p:nvSpPr>
          <p:spPr>
            <a:xfrm>
              <a:off x="3155684" y="5682963"/>
              <a:ext cx="4159854" cy="667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Pennsylvania (PA)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1D4318-3E89-6E2C-38AB-11B4738E0E62}"/>
                </a:ext>
              </a:extLst>
            </p:cNvPr>
            <p:cNvSpPr txBox="1"/>
            <p:nvPr/>
          </p:nvSpPr>
          <p:spPr>
            <a:xfrm>
              <a:off x="9349671" y="3787119"/>
              <a:ext cx="2382476" cy="1216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New Jersey</a:t>
              </a:r>
            </a:p>
            <a:p>
              <a:pPr algn="ctr"/>
              <a:r>
                <a:rPr lang="en-US" sz="2800" dirty="0"/>
                <a:t>(NJ)</a:t>
              </a:r>
            </a:p>
          </p:txBody>
        </p:sp>
      </p:grpSp>
      <p:sp>
        <p:nvSpPr>
          <p:cNvPr id="7" name="Oval Callout 6">
            <a:extLst>
              <a:ext uri="{FF2B5EF4-FFF2-40B4-BE49-F238E27FC236}">
                <a16:creationId xmlns:a16="http://schemas.microsoft.com/office/drawing/2014/main" id="{8F29E305-1F97-4B8A-90A9-9D18A1FBC9C5}"/>
              </a:ext>
            </a:extLst>
          </p:cNvPr>
          <p:cNvSpPr/>
          <p:nvPr/>
        </p:nvSpPr>
        <p:spPr>
          <a:xfrm>
            <a:off x="10043608" y="2359706"/>
            <a:ext cx="2125391" cy="2028825"/>
          </a:xfrm>
          <a:prstGeom prst="wedgeEllipseCallout">
            <a:avLst>
              <a:gd name="adj1" fmla="val -52762"/>
              <a:gd name="adj2" fmla="val 5770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We’re raising the minimum wage!  </a:t>
            </a:r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C439DF3B-F4C0-5281-232E-07C9E689334B}"/>
              </a:ext>
            </a:extLst>
          </p:cNvPr>
          <p:cNvSpPr/>
          <p:nvPr/>
        </p:nvSpPr>
        <p:spPr>
          <a:xfrm>
            <a:off x="4668396" y="5898427"/>
            <a:ext cx="1339344" cy="917970"/>
          </a:xfrm>
          <a:prstGeom prst="wedgeEllipseCallout">
            <a:avLst>
              <a:gd name="adj1" fmla="val 78649"/>
              <a:gd name="adj2" fmla="val -103805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Nah.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5CB94-D950-0847-3D22-31254F240DDB}"/>
              </a:ext>
            </a:extLst>
          </p:cNvPr>
          <p:cNvSpPr txBox="1"/>
          <p:nvPr/>
        </p:nvSpPr>
        <p:spPr>
          <a:xfrm>
            <a:off x="628882" y="3235892"/>
            <a:ext cx="3729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+mj-lt"/>
              </a:rPr>
              <a:t>Diff-in-diff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68BA91-1C1E-6E61-4C02-D742BFE7D6A2}"/>
              </a:ext>
            </a:extLst>
          </p:cNvPr>
          <p:cNvSpPr txBox="1">
            <a:spLocks/>
          </p:cNvSpPr>
          <p:nvPr/>
        </p:nvSpPr>
        <p:spPr>
          <a:xfrm>
            <a:off x="704522" y="4023692"/>
            <a:ext cx="3842269" cy="2949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Maybe PA is different than NJ in lots of ways.</a:t>
            </a:r>
          </a:p>
          <a:p>
            <a:r>
              <a:rPr lang="en-US" dirty="0"/>
              <a:t>Say we saw this.  </a:t>
            </a:r>
          </a:p>
          <a:p>
            <a:pPr lvl="1"/>
            <a:r>
              <a:rPr lang="en-US" dirty="0"/>
              <a:t>What does that make you think about the effect of the minimum wage on employment?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80593-9D1C-B66A-072C-DB37E8D7D51F}"/>
              </a:ext>
            </a:extLst>
          </p:cNvPr>
          <p:cNvSpPr txBox="1"/>
          <p:nvPr/>
        </p:nvSpPr>
        <p:spPr>
          <a:xfrm>
            <a:off x="6018660" y="4005333"/>
            <a:ext cx="305171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Avg. # of workers in a store: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January: 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March: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May: 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2C42A-42A9-4289-E72E-AA76782F7D75}"/>
              </a:ext>
            </a:extLst>
          </p:cNvPr>
          <p:cNvSpPr txBox="1"/>
          <p:nvPr/>
        </p:nvSpPr>
        <p:spPr>
          <a:xfrm>
            <a:off x="9374346" y="5585031"/>
            <a:ext cx="275645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Avg. # of workers in a store: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January: 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March: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May: 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8DDD4-D512-39C2-9855-6C0F7975D208}"/>
              </a:ext>
            </a:extLst>
          </p:cNvPr>
          <p:cNvSpPr txBox="1"/>
          <p:nvPr/>
        </p:nvSpPr>
        <p:spPr>
          <a:xfrm>
            <a:off x="10332163" y="3649600"/>
            <a:ext cx="14824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In April!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15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A8C5-485F-B951-0A72-5145E249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767"/>
            <a:ext cx="10515600" cy="1325563"/>
          </a:xfrm>
        </p:spPr>
        <p:txBody>
          <a:bodyPr/>
          <a:lstStyle/>
          <a:p>
            <a:r>
              <a:rPr lang="en-US" dirty="0"/>
              <a:t>Diff-in-diff: Basic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154D29-8A34-3C9D-2515-03DEBF663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000"/>
                <a:ext cx="11353800" cy="54610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Issue: </a:t>
                </a:r>
                <a:r>
                  <a:rPr lang="en-US" dirty="0">
                    <a:solidFill>
                      <a:schemeClr val="accent1"/>
                    </a:solidFill>
                  </a:rPr>
                  <a:t>maybe the two groups were different.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2">
                        <a:lumMod val="50000"/>
                      </a:schemeClr>
                    </a:solidFill>
                  </a:rPr>
                  <a:t> (sometimes obviously) doesn’t satisfy independence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To “correct for” this issue:</a:t>
                </a:r>
              </a:p>
              <a:p>
                <a:pPr lvl="1"/>
                <a:r>
                  <a:rPr lang="en-US" dirty="0"/>
                  <a:t>Say the two groups were on the same trend before the policy change.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Group 1 – Group 2 = [</a:t>
                </a:r>
                <a:r>
                  <a:rPr lang="en-US" b="1" dirty="0">
                    <a:solidFill>
                      <a:srgbClr val="7030A0"/>
                    </a:solidFill>
                  </a:rPr>
                  <a:t>difference1</a:t>
                </a:r>
                <a:r>
                  <a:rPr lang="en-US" dirty="0">
                    <a:solidFill>
                      <a:schemeClr val="accent1"/>
                    </a:solidFill>
                  </a:rPr>
                  <a:t>], and [</a:t>
                </a:r>
                <a:r>
                  <a:rPr lang="en-US" b="1" dirty="0">
                    <a:solidFill>
                      <a:srgbClr val="7030A0"/>
                    </a:solidFill>
                  </a:rPr>
                  <a:t>difference1</a:t>
                </a:r>
                <a:r>
                  <a:rPr lang="en-US" dirty="0">
                    <a:solidFill>
                      <a:schemeClr val="accent1"/>
                    </a:solidFill>
                  </a:rPr>
                  <a:t>] is stable over time.</a:t>
                </a:r>
              </a:p>
              <a:p>
                <a:pPr lvl="1"/>
                <a:r>
                  <a:rPr lang="en-US" dirty="0"/>
                  <a:t>After the policy change, say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Group 1 – Group 2 = [</a:t>
                </a:r>
                <a:r>
                  <a:rPr lang="en-US" b="1" dirty="0">
                    <a:solidFill>
                      <a:schemeClr val="accent2"/>
                    </a:solidFill>
                  </a:rPr>
                  <a:t>difference2</a:t>
                </a:r>
                <a:r>
                  <a:rPr lang="en-US" dirty="0">
                    <a:solidFill>
                      <a:schemeClr val="accent1"/>
                    </a:solidFill>
                  </a:rPr>
                  <a:t>] </a:t>
                </a:r>
              </a:p>
              <a:p>
                <a:pPr lvl="1"/>
                <a:r>
                  <a:rPr lang="en-US" dirty="0"/>
                  <a:t>If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[</a:t>
                </a:r>
                <a:r>
                  <a:rPr lang="en-US" b="1" dirty="0">
                    <a:solidFill>
                      <a:srgbClr val="7030A0"/>
                    </a:solidFill>
                  </a:rPr>
                  <a:t>difference1</a:t>
                </a:r>
                <a:r>
                  <a:rPr lang="en-US" dirty="0"/>
                  <a:t>] – [</a:t>
                </a:r>
                <a:r>
                  <a:rPr lang="en-US" b="1" dirty="0">
                    <a:solidFill>
                      <a:schemeClr val="accent2"/>
                    </a:solidFill>
                  </a:rPr>
                  <a:t>difference2</a:t>
                </a:r>
                <a:r>
                  <a:rPr lang="en-US" dirty="0"/>
                  <a:t>] is large, changing the policy changed the trend.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That’s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difference-in-differences</a:t>
                </a:r>
                <a:r>
                  <a:rPr lang="en-US" dirty="0">
                    <a:solidFill>
                      <a:schemeClr val="accent1"/>
                    </a:solidFill>
                  </a:rPr>
                  <a:t>!</a:t>
                </a:r>
              </a:p>
              <a:p>
                <a:pPr lvl="1"/>
                <a:r>
                  <a:rPr lang="en-US" dirty="0"/>
                  <a:t>So the policy had some effect.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154D29-8A34-3C9D-2515-03DEBF663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000"/>
                <a:ext cx="11353800" cy="5461000"/>
              </a:xfrm>
              <a:blipFill>
                <a:blip r:embed="rId2"/>
                <a:stretch>
                  <a:fillRect l="-1006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923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3821-84DA-880D-AB4B-B0357CAE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Diff-in-diff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71D53-1BBC-B628-BBB2-78FCF60A0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 of the minimum wage on employment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5BDFED-2AFC-A7FC-45D5-83071A88F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30"/>
          <a:stretch/>
        </p:blipFill>
        <p:spPr>
          <a:xfrm>
            <a:off x="1900238" y="129742"/>
            <a:ext cx="9988906" cy="2651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391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D7A8-BD60-0387-5840-1DC3F0D8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71A3-C2DC-9B98-E21B-FCEFAC145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94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B792-513C-A170-9FF6-DF95C07F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Context, and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4A69E-D132-185E-B4F9-9D6B45E93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US, each state* sets a minimum wage: the least a worker can be paid per hour.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 is right?</a:t>
            </a:r>
          </a:p>
          <a:p>
            <a:r>
              <a:rPr lang="en-US" dirty="0"/>
              <a:t>We need to understand the effect of the minimum wage on the number of people employed.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9FFB3-F72E-BFBB-9F4E-E953021FD455}"/>
              </a:ext>
            </a:extLst>
          </p:cNvPr>
          <p:cNvSpPr txBox="1"/>
          <p:nvPr/>
        </p:nvSpPr>
        <p:spPr>
          <a:xfrm>
            <a:off x="5905500" y="6488668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*There is also a federal minimum wage that applies to all states.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8229B2-9F4C-D173-D793-86C503B9D24A}"/>
              </a:ext>
            </a:extLst>
          </p:cNvPr>
          <p:cNvGrpSpPr/>
          <p:nvPr/>
        </p:nvGrpSpPr>
        <p:grpSpPr>
          <a:xfrm>
            <a:off x="454170" y="2801450"/>
            <a:ext cx="4689330" cy="1835511"/>
            <a:chOff x="454170" y="2801450"/>
            <a:chExt cx="4689330" cy="1835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07CFB6-A1AF-3340-36E9-A6DE1CEBD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170" y="2810543"/>
              <a:ext cx="1217612" cy="1826418"/>
            </a:xfrm>
            <a:prstGeom prst="rect">
              <a:avLst/>
            </a:prstGeom>
          </p:spPr>
        </p:pic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ED253047-AA05-7A03-B902-9E94ACFB019E}"/>
                </a:ext>
              </a:extLst>
            </p:cNvPr>
            <p:cNvSpPr/>
            <p:nvPr/>
          </p:nvSpPr>
          <p:spPr>
            <a:xfrm>
              <a:off x="2283691" y="2801450"/>
              <a:ext cx="2859809" cy="1835511"/>
            </a:xfrm>
            <a:prstGeom prst="wedgeRoundRectCallout">
              <a:avLst>
                <a:gd name="adj1" fmla="val -83270"/>
                <a:gd name="adj2" fmla="val -1530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 high minimum wage is </a:t>
              </a:r>
              <a:r>
                <a:rPr lang="en-US" sz="2400" b="1" dirty="0">
                  <a:solidFill>
                    <a:schemeClr val="tx1"/>
                  </a:solidFill>
                </a:rPr>
                <a:t>good</a:t>
              </a:r>
              <a:r>
                <a:rPr lang="en-US" sz="2400" dirty="0">
                  <a:solidFill>
                    <a:schemeClr val="tx1"/>
                  </a:solidFill>
                </a:rPr>
                <a:t> for workers!  They make more money!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E5118B-BDF5-B659-0078-F9F614EEA1E9}"/>
              </a:ext>
            </a:extLst>
          </p:cNvPr>
          <p:cNvGrpSpPr/>
          <p:nvPr/>
        </p:nvGrpSpPr>
        <p:grpSpPr>
          <a:xfrm>
            <a:off x="5527530" y="2745607"/>
            <a:ext cx="6257455" cy="1947195"/>
            <a:chOff x="5527530" y="2745607"/>
            <a:chExt cx="6257455" cy="19471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192873-D509-140B-F4AE-179E522D8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75400" y="2961607"/>
              <a:ext cx="1109585" cy="1675354"/>
            </a:xfrm>
            <a:prstGeom prst="rect">
              <a:avLst/>
            </a:prstGeom>
          </p:spPr>
        </p:pic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608A2FFE-D6BE-21D8-9B95-DCD499F9BB31}"/>
                </a:ext>
              </a:extLst>
            </p:cNvPr>
            <p:cNvSpPr/>
            <p:nvPr/>
          </p:nvSpPr>
          <p:spPr>
            <a:xfrm>
              <a:off x="5527530" y="2745607"/>
              <a:ext cx="4660035" cy="1947195"/>
            </a:xfrm>
            <a:prstGeom prst="wedgeRoundRectCallout">
              <a:avLst>
                <a:gd name="adj1" fmla="val 63668"/>
                <a:gd name="adj2" fmla="val -14172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 high minimum wage is</a:t>
              </a:r>
              <a:r>
                <a:rPr lang="en-US" sz="2400" b="1" dirty="0">
                  <a:solidFill>
                    <a:schemeClr val="tx1"/>
                  </a:solidFill>
                </a:rPr>
                <a:t> bad </a:t>
              </a:r>
              <a:r>
                <a:rPr lang="en-US" sz="2400" dirty="0">
                  <a:solidFill>
                    <a:schemeClr val="tx1"/>
                  </a:solidFill>
                </a:rPr>
                <a:t>for workers!  Companies won’t be able to hire as many people, and there will be fewer jobs.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8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8DDD-2556-D74E-F90A-8087A5D7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Comparison is probably biased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9E65F-73E8-8558-A5D4-050318062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76600" cy="4351338"/>
          </a:xfrm>
        </p:spPr>
        <p:txBody>
          <a:bodyPr/>
          <a:lstStyle/>
          <a:p>
            <a:r>
              <a:rPr lang="en-US" dirty="0"/>
              <a:t>States with high minimum wages tend to be: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Richer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More to the left, politically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May have other more generous social programs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C1CA2F-43AC-C308-68CA-9187E3A2743B}"/>
              </a:ext>
            </a:extLst>
          </p:cNvPr>
          <p:cNvGrpSpPr/>
          <p:nvPr/>
        </p:nvGrpSpPr>
        <p:grpSpPr>
          <a:xfrm>
            <a:off x="4129088" y="1379843"/>
            <a:ext cx="8077201" cy="5492445"/>
            <a:chOff x="4129088" y="1379843"/>
            <a:chExt cx="8077201" cy="5492445"/>
          </a:xfrm>
        </p:grpSpPr>
        <p:pic>
          <p:nvPicPr>
            <p:cNvPr id="5122" name="Picture 2" descr="US minimum wage">
              <a:extLst>
                <a:ext uri="{FF2B5EF4-FFF2-40B4-BE49-F238E27FC236}">
                  <a16:creationId xmlns:a16="http://schemas.microsoft.com/office/drawing/2014/main" id="{C51813E3-C069-9ED5-3BA4-DC7D6F588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088" y="1379843"/>
              <a:ext cx="8077201" cy="5492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6E6CCF-5E66-7421-5990-C178F100A8AD}"/>
                </a:ext>
              </a:extLst>
            </p:cNvPr>
            <p:cNvSpPr txBox="1"/>
            <p:nvPr/>
          </p:nvSpPr>
          <p:spPr>
            <a:xfrm>
              <a:off x="8658225" y="6215876"/>
              <a:ext cx="19716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As of January 2023</a:t>
              </a:r>
            </a:p>
            <a:p>
              <a:r>
                <a:rPr lang="en-US" sz="1200" dirty="0" err="1"/>
                <a:t>visualcapitalist.com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213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754F-BC36-2469-CC72-6C2316EB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this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7DA4A-CAB6-B7C3-6993-FC3EE52B4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75250"/>
          </a:xfrm>
        </p:spPr>
        <p:txBody>
          <a:bodyPr>
            <a:normAutofit/>
          </a:bodyPr>
          <a:lstStyle/>
          <a:p>
            <a:r>
              <a:rPr lang="en-US" dirty="0"/>
              <a:t>Exactly what we just said!</a:t>
            </a:r>
          </a:p>
          <a:p>
            <a:r>
              <a:rPr lang="en-US" dirty="0"/>
              <a:t>New Jersey was going to raise the minimum wage.</a:t>
            </a:r>
          </a:p>
          <a:p>
            <a:r>
              <a:rPr lang="en-US" dirty="0"/>
              <a:t>Pennsylvania was not.</a:t>
            </a:r>
          </a:p>
          <a:p>
            <a:r>
              <a:rPr lang="en-US" dirty="0"/>
              <a:t>Look at fast-food restaurants near the border.</a:t>
            </a:r>
          </a:p>
          <a:p>
            <a:r>
              <a:rPr lang="en-US" dirty="0"/>
              <a:t>See if: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PA-NJ </a:t>
            </a:r>
            <a:r>
              <a:rPr lang="en-US" b="1" dirty="0">
                <a:solidFill>
                  <a:schemeClr val="accent1"/>
                </a:solidFill>
              </a:rPr>
              <a:t>difference</a:t>
            </a:r>
            <a:r>
              <a:rPr lang="en-US" dirty="0">
                <a:solidFill>
                  <a:schemeClr val="accent1"/>
                </a:solidFill>
              </a:rPr>
              <a:t> before NJ’s wage hike </a:t>
            </a:r>
          </a:p>
          <a:p>
            <a:pPr marL="457200" lvl="1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         is different from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PA-NJ </a:t>
            </a:r>
            <a:r>
              <a:rPr lang="en-US" b="1" dirty="0">
                <a:solidFill>
                  <a:schemeClr val="accent1"/>
                </a:solidFill>
              </a:rPr>
              <a:t>difference</a:t>
            </a:r>
            <a:r>
              <a:rPr lang="en-US" dirty="0">
                <a:solidFill>
                  <a:schemeClr val="accent1"/>
                </a:solidFill>
              </a:rPr>
              <a:t> after NJ’s wage hike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EA17C4-2BB6-0D7E-2E95-970CDE6431FB}"/>
              </a:ext>
            </a:extLst>
          </p:cNvPr>
          <p:cNvGrpSpPr/>
          <p:nvPr/>
        </p:nvGrpSpPr>
        <p:grpSpPr>
          <a:xfrm>
            <a:off x="6772275" y="4457700"/>
            <a:ext cx="5200651" cy="954107"/>
            <a:chOff x="6772275" y="4457700"/>
            <a:chExt cx="5200651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77F92F-A1C3-5DDE-B5DC-4C3BF1DEB148}"/>
                </a:ext>
              </a:extLst>
            </p:cNvPr>
            <p:cNvSpPr txBox="1"/>
            <p:nvPr/>
          </p:nvSpPr>
          <p:spPr>
            <a:xfrm>
              <a:off x="8872538" y="4457700"/>
              <a:ext cx="31003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“Difference-in-differences”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87C1478-0178-9159-E446-C48E79110C48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6915150" y="4557713"/>
              <a:ext cx="1957388" cy="377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A50DEF4-A62F-B88D-CABA-69F557CFE5E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>
              <a:off x="6772275" y="4934754"/>
              <a:ext cx="2100263" cy="388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3" name="Picture 2" descr="US minimum wage">
            <a:extLst>
              <a:ext uri="{FF2B5EF4-FFF2-40B4-BE49-F238E27FC236}">
                <a16:creationId xmlns:a16="http://schemas.microsoft.com/office/drawing/2014/main" id="{BE6A34FD-05A7-3A17-095F-B86A4B0C7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8" t="23159" r="13011" b="46875"/>
          <a:stretch/>
        </p:blipFill>
        <p:spPr bwMode="auto">
          <a:xfrm>
            <a:off x="8543926" y="97489"/>
            <a:ext cx="3540442" cy="318639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422EAF-24B4-F030-3903-DEC6B5AA7B03}"/>
              </a:ext>
            </a:extLst>
          </p:cNvPr>
          <p:cNvSpPr txBox="1"/>
          <p:nvPr/>
        </p:nvSpPr>
        <p:spPr>
          <a:xfrm>
            <a:off x="8615363" y="3298195"/>
            <a:ext cx="3397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the paper is from 1994, this picture is from 2023.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F69538A-51A9-86EF-9841-2B8288A18796}"/>
              </a:ext>
            </a:extLst>
          </p:cNvPr>
          <p:cNvSpPr/>
          <p:nvPr/>
        </p:nvSpPr>
        <p:spPr>
          <a:xfrm>
            <a:off x="10472738" y="1500188"/>
            <a:ext cx="271462" cy="742950"/>
          </a:xfrm>
          <a:custGeom>
            <a:avLst/>
            <a:gdLst>
              <a:gd name="connsiteX0" fmla="*/ 271462 w 271462"/>
              <a:gd name="connsiteY0" fmla="*/ 0 h 742950"/>
              <a:gd name="connsiteX1" fmla="*/ 271462 w 271462"/>
              <a:gd name="connsiteY1" fmla="*/ 585787 h 742950"/>
              <a:gd name="connsiteX2" fmla="*/ 57150 w 271462"/>
              <a:gd name="connsiteY2" fmla="*/ 614362 h 742950"/>
              <a:gd name="connsiteX3" fmla="*/ 0 w 271462"/>
              <a:gd name="connsiteY3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462" h="742950">
                <a:moveTo>
                  <a:pt x="271462" y="0"/>
                </a:moveTo>
                <a:lnTo>
                  <a:pt x="271462" y="585787"/>
                </a:lnTo>
                <a:lnTo>
                  <a:pt x="57150" y="614362"/>
                </a:lnTo>
                <a:lnTo>
                  <a:pt x="0" y="742950"/>
                </a:lnTo>
              </a:path>
            </a:pathLst>
          </a:custGeom>
          <a:ln w="76200"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3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5CF08-70C4-88A1-9D6A-F7D1B6E2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A806-BF2D-3E8D-1110-F0857C32C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838" y="2047737"/>
            <a:ext cx="3752850" cy="4399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(before) to (after), employment:</a:t>
            </a:r>
          </a:p>
          <a:p>
            <a:pPr lvl="1"/>
            <a:r>
              <a:rPr lang="en-US" sz="2800" i="1" dirty="0"/>
              <a:t>Decreased</a:t>
            </a:r>
            <a:r>
              <a:rPr lang="en-US" sz="2800" dirty="0"/>
              <a:t> in PA</a:t>
            </a:r>
          </a:p>
          <a:p>
            <a:pPr lvl="1"/>
            <a:r>
              <a:rPr lang="en-US" sz="2800" i="1" dirty="0"/>
              <a:t>Increased </a:t>
            </a:r>
            <a:r>
              <a:rPr lang="en-US" sz="2800" dirty="0"/>
              <a:t>in NJ</a:t>
            </a:r>
          </a:p>
          <a:p>
            <a:r>
              <a:rPr lang="en-US" dirty="0">
                <a:solidFill>
                  <a:schemeClr val="accent1"/>
                </a:solidFill>
              </a:rPr>
              <a:t>This suggests that raising the minimum wage did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lower employment.</a:t>
            </a:r>
          </a:p>
          <a:p>
            <a:r>
              <a:rPr lang="en-US" dirty="0"/>
              <a:t>Note: Isaac has a few papers that challenge this interpretation...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2ED51-0D02-3FF7-5090-9A5A5EC0015D}"/>
              </a:ext>
            </a:extLst>
          </p:cNvPr>
          <p:cNvSpPr txBox="1"/>
          <p:nvPr/>
        </p:nvSpPr>
        <p:spPr>
          <a:xfrm>
            <a:off x="5842789" y="104576"/>
            <a:ext cx="6349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Data includes 300 NJ stores and 100 PA stores: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in Feb-March 1992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in Nov-Dec 1992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NJ raised minimum wage from $4.25 to $5.05 in April 1992.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 PA, minimum wage was $4.25 the whole time.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CB4961D-09F2-349E-6DD5-7E1B6F48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53" y="1769606"/>
            <a:ext cx="7014419" cy="313210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86230B6-9FC0-60EB-8B6E-CD85E5559662}"/>
              </a:ext>
            </a:extLst>
          </p:cNvPr>
          <p:cNvGrpSpPr/>
          <p:nvPr/>
        </p:nvGrpSpPr>
        <p:grpSpPr>
          <a:xfrm>
            <a:off x="454050" y="5144604"/>
            <a:ext cx="7222167" cy="1835511"/>
            <a:chOff x="454050" y="5144604"/>
            <a:chExt cx="7222167" cy="18355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843424-EA08-7BE2-76D2-A8E7D6FEC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050" y="5153697"/>
              <a:ext cx="1217612" cy="1826418"/>
            </a:xfrm>
            <a:prstGeom prst="rect">
              <a:avLst/>
            </a:prstGeom>
          </p:spPr>
        </p:pic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DF3799F2-F79B-06CB-8EBC-9F413553C8C0}"/>
                </a:ext>
              </a:extLst>
            </p:cNvPr>
            <p:cNvSpPr/>
            <p:nvPr/>
          </p:nvSpPr>
          <p:spPr>
            <a:xfrm>
              <a:off x="1861320" y="5153697"/>
              <a:ext cx="2159842" cy="1591162"/>
            </a:xfrm>
            <a:prstGeom prst="wedgeRoundRectCallout">
              <a:avLst>
                <a:gd name="adj1" fmla="val -74009"/>
                <a:gd name="adj2" fmla="val -10816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 high minimum wage is </a:t>
              </a:r>
              <a:r>
                <a:rPr lang="en-US" sz="2000" b="1" dirty="0">
                  <a:solidFill>
                    <a:schemeClr val="tx1"/>
                  </a:solidFill>
                </a:rPr>
                <a:t>good</a:t>
              </a:r>
              <a:r>
                <a:rPr lang="en-US" sz="2000" dirty="0">
                  <a:solidFill>
                    <a:schemeClr val="tx1"/>
                  </a:solidFill>
                </a:rPr>
                <a:t> for workers!  They make more money!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F2B41D-024A-F23A-25A9-D95DCDFB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2371" y="5331125"/>
              <a:ext cx="1093846" cy="1484261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6A0E0125-F300-3262-50DD-544280D01E54}"/>
                </a:ext>
              </a:extLst>
            </p:cNvPr>
            <p:cNvSpPr/>
            <p:nvPr/>
          </p:nvSpPr>
          <p:spPr>
            <a:xfrm>
              <a:off x="4169008" y="5144604"/>
              <a:ext cx="2169975" cy="1670782"/>
            </a:xfrm>
            <a:prstGeom prst="wedgeRoundRectCallout">
              <a:avLst>
                <a:gd name="adj1" fmla="val 72886"/>
                <a:gd name="adj2" fmla="val -10751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 high minimum wage is</a:t>
              </a:r>
              <a:r>
                <a:rPr lang="en-US" sz="2000" b="1" dirty="0">
                  <a:solidFill>
                    <a:schemeClr val="tx1"/>
                  </a:solidFill>
                </a:rPr>
                <a:t> bad </a:t>
              </a:r>
              <a:r>
                <a:rPr lang="en-US" sz="2000" dirty="0">
                  <a:solidFill>
                    <a:schemeClr val="tx1"/>
                  </a:solidFill>
                </a:rPr>
                <a:t>for workers!  There will be fewer jobs</a:t>
              </a:r>
              <a:r>
                <a:rPr lang="en-US" dirty="0">
                  <a:solidFill>
                    <a:schemeClr val="tx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35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3821-84DA-880D-AB4B-B0357CAE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4740275" cy="2852737"/>
          </a:xfrm>
        </p:spPr>
        <p:txBody>
          <a:bodyPr/>
          <a:lstStyle/>
          <a:p>
            <a:r>
              <a:rPr lang="en-US" dirty="0"/>
              <a:t>Diff-in-diff 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71D53-1BBC-B628-BBB2-78FCF60A0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311650" cy="1500187"/>
          </a:xfrm>
        </p:spPr>
        <p:txBody>
          <a:bodyPr/>
          <a:lstStyle/>
          <a:p>
            <a:r>
              <a:rPr lang="en-US" dirty="0"/>
              <a:t>Do food stamps work?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28D6BA8-1E61-AE9D-31A6-7E736C001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021" y="435123"/>
            <a:ext cx="6131076" cy="471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903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5465-B742-4494-697E-67456ECD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Context/Question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BC69B-4E5A-53E5-056F-8214E667D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32388"/>
          </a:xfrm>
        </p:spPr>
        <p:txBody>
          <a:bodyPr>
            <a:normAutofit/>
          </a:bodyPr>
          <a:lstStyle/>
          <a:p>
            <a:r>
              <a:rPr lang="en-US" dirty="0"/>
              <a:t>“Food Stamps” is a US program that gives money to poor families to buy food.</a:t>
            </a:r>
          </a:p>
          <a:p>
            <a:r>
              <a:rPr lang="en-US" dirty="0"/>
              <a:t>Hope: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that’s the case, maybe the program pays for itself! </a:t>
            </a:r>
          </a:p>
          <a:p>
            <a:r>
              <a:rPr lang="en-US" dirty="0">
                <a:solidFill>
                  <a:schemeClr val="accent1"/>
                </a:solidFill>
              </a:rPr>
              <a:t>Question: what are the long-term effects of food stamps on kids?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428E23-6BB5-0298-43DD-75DA083C3B2E}"/>
              </a:ext>
            </a:extLst>
          </p:cNvPr>
          <p:cNvGrpSpPr/>
          <p:nvPr/>
        </p:nvGrpSpPr>
        <p:grpSpPr>
          <a:xfrm>
            <a:off x="773163" y="2857500"/>
            <a:ext cx="4570362" cy="2739807"/>
            <a:chOff x="773163" y="2857500"/>
            <a:chExt cx="4570362" cy="27398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60A2F5-335C-DC14-6632-61B9A120A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713" y="3430985"/>
              <a:ext cx="1217612" cy="18264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862B0D-81E0-345A-9FE5-8CA12AEA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7915" y="4301184"/>
              <a:ext cx="546923" cy="7421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3A1DF-13D9-7D13-9624-00B27A5E1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4838" y="4301183"/>
              <a:ext cx="546923" cy="7421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AAC1C0-FE81-05EA-AE55-3C3F191EB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1761" y="4301182"/>
              <a:ext cx="546923" cy="742131"/>
            </a:xfrm>
            <a:prstGeom prst="rect">
              <a:avLst/>
            </a:prstGeom>
          </p:spPr>
        </p:pic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07E1B879-6006-E46D-AD39-4E1EDBD96249}"/>
                </a:ext>
              </a:extLst>
            </p:cNvPr>
            <p:cNvSpPr/>
            <p:nvPr/>
          </p:nvSpPr>
          <p:spPr>
            <a:xfrm>
              <a:off x="2643188" y="2857500"/>
              <a:ext cx="2700337" cy="1228725"/>
            </a:xfrm>
            <a:prstGeom prst="wedgeRoundRectCallout">
              <a:avLst>
                <a:gd name="adj1" fmla="val -67693"/>
                <a:gd name="adj2" fmla="val 3669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These food stamps are helping me raise my kids!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3D0AFB-DF5F-AC79-2296-7E78DF103F93}"/>
                </a:ext>
              </a:extLst>
            </p:cNvPr>
            <p:cNvSpPr txBox="1"/>
            <p:nvPr/>
          </p:nvSpPr>
          <p:spPr>
            <a:xfrm>
              <a:off x="773163" y="5135642"/>
              <a:ext cx="3943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20-30 years ago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8CD246-E9B5-4E31-1F0B-9EE4CB7E50A3}"/>
              </a:ext>
            </a:extLst>
          </p:cNvPr>
          <p:cNvGrpSpPr/>
          <p:nvPr/>
        </p:nvGrpSpPr>
        <p:grpSpPr>
          <a:xfrm>
            <a:off x="6596869" y="2586042"/>
            <a:ext cx="3943350" cy="3021901"/>
            <a:chOff x="6596869" y="2586042"/>
            <a:chExt cx="3943350" cy="30219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1CF2D6-1814-B3BE-75B2-361CD3EF6117}"/>
                </a:ext>
              </a:extLst>
            </p:cNvPr>
            <p:cNvSpPr txBox="1"/>
            <p:nvPr/>
          </p:nvSpPr>
          <p:spPr>
            <a:xfrm>
              <a:off x="6596869" y="5146278"/>
              <a:ext cx="3943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Today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22685D-1D49-50E1-CDCB-BC8FAF437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0069" y="3759086"/>
              <a:ext cx="1093844" cy="14842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06AF7D-2A77-D843-783E-3DE8BCD29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1622" y="3727115"/>
              <a:ext cx="1093844" cy="148425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8518EA-A81D-E785-B00D-23074C48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3175" y="3727115"/>
              <a:ext cx="1093844" cy="1484259"/>
            </a:xfrm>
            <a:prstGeom prst="rect">
              <a:avLst/>
            </a:prstGeom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3FBB60B-DD87-A10A-D46F-7E7EFFD59CF6}"/>
                </a:ext>
              </a:extLst>
            </p:cNvPr>
            <p:cNvSpPr/>
            <p:nvPr/>
          </p:nvSpPr>
          <p:spPr>
            <a:xfrm>
              <a:off x="7010069" y="2586042"/>
              <a:ext cx="3262644" cy="10805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Now we are way more successful and contribute more to the economy!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5C0E469-EAB5-6369-34C5-041D8E36A0D4}"/>
                </a:ext>
              </a:extLst>
            </p:cNvPr>
            <p:cNvCxnSpPr/>
            <p:nvPr/>
          </p:nvCxnSpPr>
          <p:spPr>
            <a:xfrm>
              <a:off x="9286875" y="3566799"/>
              <a:ext cx="200025" cy="3215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D81D01-C2C7-D1D2-4E55-3166F62B22DF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8641391" y="3666566"/>
              <a:ext cx="0" cy="2537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FDD6A9B-9CD6-9F55-E44B-9DBCE4A93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9947" y="3666566"/>
              <a:ext cx="321675" cy="3215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312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3589-9E35-C9B8-DA2C-8BC28D93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0426" cy="1325563"/>
          </a:xfrm>
        </p:spPr>
        <p:txBody>
          <a:bodyPr/>
          <a:lstStyle/>
          <a:p>
            <a:r>
              <a:rPr lang="en-US" dirty="0"/>
              <a:t>Observational Comparison is probably not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C95E-8515-EF4E-949B-BD50E0DC6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Food stamps are targeted at poor families</a:t>
            </a:r>
          </a:p>
          <a:p>
            <a:r>
              <a:rPr lang="en-US" dirty="0"/>
              <a:t>This is an obvious selection effect issue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Similar to what you saw in HW2 with the job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364706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6FFF-3042-BDDD-DCB4-DA1F436E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run an RCT?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A5EA-01B2-1EC2-58A0-6C0348CEC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Technically we* </a:t>
            </a:r>
            <a:r>
              <a:rPr lang="en-US" b="1" i="1" dirty="0"/>
              <a:t>could</a:t>
            </a:r>
            <a:r>
              <a:rPr lang="en-US" dirty="0"/>
              <a:t>...but: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We’d have to wait 20-30 years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It’s hard to track people down 20-30 years later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4A5AA-A782-B98A-5E9B-84637F1FF709}"/>
              </a:ext>
            </a:extLst>
          </p:cNvPr>
          <p:cNvSpPr txBox="1"/>
          <p:nvPr/>
        </p:nvSpPr>
        <p:spPr>
          <a:xfrm>
            <a:off x="38100" y="6452155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*We = the US or other government</a:t>
            </a:r>
          </a:p>
        </p:txBody>
      </p:sp>
    </p:spTree>
    <p:extLst>
      <p:ext uri="{BB962C8B-B14F-4D97-AF65-F5344CB8AC3E}">
        <p14:creationId xmlns:p14="http://schemas.microsoft.com/office/powerpoint/2010/main" val="258154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1CBA-3039-BD2C-A952-7ADB9C0D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-99557"/>
            <a:ext cx="10515600" cy="1325563"/>
          </a:xfrm>
        </p:spPr>
        <p:txBody>
          <a:bodyPr/>
          <a:lstStyle/>
          <a:p>
            <a:r>
              <a:rPr lang="en-US" dirty="0"/>
              <a:t>Idea of the paper: diff-in-diff!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419060-793B-4E71-D2F0-C8BDDC0FDA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832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Claim that </a:t>
                </a:r>
                <a:r>
                  <a:rPr lang="en-US" b="1" i="1" dirty="0"/>
                  <a:t>when</a:t>
                </a:r>
                <a:r>
                  <a:rPr lang="en-US" dirty="0"/>
                  <a:t> food stamps rolled out was random-</a:t>
                </a:r>
                <a:r>
                  <a:rPr lang="en-US" dirty="0" err="1"/>
                  <a:t>ish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“did your county get food stamps earlier or later?”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419060-793B-4E71-D2F0-C8BDDC0FDA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8326"/>
                <a:ext cx="10515600" cy="1325563"/>
              </a:xfrm>
              <a:blipFill>
                <a:blip r:embed="rId2"/>
                <a:stretch>
                  <a:fillRect l="-1086" t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857D72-45B0-F00A-57CA-280FFDD7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86253"/>
            <a:ext cx="8315325" cy="45585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3D1F24-3701-D1B4-1CB3-C6F4A9E4FD40}"/>
              </a:ext>
            </a:extLst>
          </p:cNvPr>
          <p:cNvSpPr txBox="1"/>
          <p:nvPr/>
        </p:nvSpPr>
        <p:spPr>
          <a:xfrm>
            <a:off x="8186737" y="2944013"/>
            <a:ext cx="3295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Key point: there’s some variation within states, so state policies alone don’t dictate food stamp policy.</a:t>
            </a:r>
          </a:p>
        </p:txBody>
      </p:sp>
    </p:spTree>
    <p:extLst>
      <p:ext uri="{BB962C8B-B14F-4D97-AF65-F5344CB8AC3E}">
        <p14:creationId xmlns:p14="http://schemas.microsoft.com/office/powerpoint/2010/main" val="192397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213C-E9D3-0853-40B7-5D290C2C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165099"/>
            <a:ext cx="10515600" cy="1325563"/>
          </a:xfrm>
        </p:spPr>
        <p:txBody>
          <a:bodyPr/>
          <a:lstStyle/>
          <a:p>
            <a:r>
              <a:rPr lang="en-US" dirty="0"/>
              <a:t>Does this actually look random-</a:t>
            </a:r>
            <a:r>
              <a:rPr lang="en-US" dirty="0" err="1"/>
              <a:t>ish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898D0-5D98-A4A5-3645-6E1433EA3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8263" y="2506662"/>
            <a:ext cx="272415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The point of this table is that none of these statistics (about poverty, health, </a:t>
            </a:r>
            <a:r>
              <a:rPr lang="en-US" dirty="0" err="1">
                <a:solidFill>
                  <a:schemeClr val="accent1"/>
                </a:solidFill>
              </a:rPr>
              <a:t>etc</a:t>
            </a:r>
            <a:r>
              <a:rPr lang="en-US" dirty="0">
                <a:solidFill>
                  <a:schemeClr val="accent1"/>
                </a:solidFill>
              </a:rPr>
              <a:t>) seem very correlated with when food stamps rolled out.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34C355-C777-E350-644D-9F7B6AF5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662"/>
            <a:ext cx="8509305" cy="525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6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6451</Words>
  <Application>Microsoft Macintosh PowerPoint</Application>
  <PresentationFormat>Widescreen</PresentationFormat>
  <Paragraphs>1062</Paragraphs>
  <Slides>107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Arial</vt:lpstr>
      <vt:lpstr>Bierstadt Display</vt:lpstr>
      <vt:lpstr>Calibri</vt:lpstr>
      <vt:lpstr>Calibri Light</vt:lpstr>
      <vt:lpstr>Cambria</vt:lpstr>
      <vt:lpstr>Cambria Math</vt:lpstr>
      <vt:lpstr>Office Theme</vt:lpstr>
      <vt:lpstr>Finding Randomness</vt:lpstr>
      <vt:lpstr>Announcements</vt:lpstr>
      <vt:lpstr>Agenda</vt:lpstr>
      <vt:lpstr>Recap</vt:lpstr>
      <vt:lpstr>The story so far for establishing causality</vt:lpstr>
      <vt:lpstr>Recall our running example...</vt:lpstr>
      <vt:lpstr>The story so far, ctd. for establishing causality</vt:lpstr>
      <vt:lpstr>Today</vt:lpstr>
      <vt:lpstr>Instrumental Variables</vt:lpstr>
      <vt:lpstr>Instrumental Variables</vt:lpstr>
      <vt:lpstr>Possible Z_j in our running example</vt:lpstr>
      <vt:lpstr>Hypothetical Mailer</vt:lpstr>
      <vt:lpstr>Possible Z_j in our running example</vt:lpstr>
      <vt:lpstr>Possible Z_j in our running example</vt:lpstr>
      <vt:lpstr>What do we need in an instrumental variable?</vt:lpstr>
      <vt:lpstr>Recap Recap</vt:lpstr>
      <vt:lpstr>Back to class 2 Observational Effect vs ATE</vt:lpstr>
      <vt:lpstr>Back to class 2 Observational Effect vs ATE</vt:lpstr>
      <vt:lpstr>Back to class 2 Observational Effect vs ATE</vt:lpstr>
      <vt:lpstr>Instrumental Variables</vt:lpstr>
      <vt:lpstr>What should we do with an instrumental variable?</vt:lpstr>
      <vt:lpstr>What should we do with an instrumental variable?</vt:lpstr>
      <vt:lpstr>Some Math!</vt:lpstr>
      <vt:lpstr>Some Math!</vt:lpstr>
      <vt:lpstr>Some Math!</vt:lpstr>
      <vt:lpstr>Some Math!</vt:lpstr>
      <vt:lpstr>Some Math!</vt:lpstr>
      <vt:lpstr>Some Math!</vt:lpstr>
      <vt:lpstr>Some Math!</vt:lpstr>
      <vt:lpstr>Back to this slide...</vt:lpstr>
      <vt:lpstr>Take-away</vt:lpstr>
      <vt:lpstr>What about Z_j?</vt:lpstr>
      <vt:lpstr>What about Z_j?  (continued)</vt:lpstr>
      <vt:lpstr>Conclusion</vt:lpstr>
      <vt:lpstr>What’s with this “Independence” condition? How do we interpret it?</vt:lpstr>
      <vt:lpstr>What’s with this “Independence” condition? How do we interpret it?</vt:lpstr>
      <vt:lpstr>What’s with this “Independence” condition? How do we interpret it?</vt:lpstr>
      <vt:lpstr>Example about monotonicity  (Hidden slide)</vt:lpstr>
      <vt:lpstr>What’s with this “Independence” condition? How do we interpret it?</vt:lpstr>
      <vt:lpstr>Another way of writing things</vt:lpstr>
      <vt:lpstr>“Theorem” In quotes since it’s not written super formally</vt:lpstr>
      <vt:lpstr>Jargon</vt:lpstr>
      <vt:lpstr>Example 1</vt:lpstr>
      <vt:lpstr>Effect of children  on women’s labor force participation</vt:lpstr>
      <vt:lpstr>Effect of children  on women’s labor force participation</vt:lpstr>
      <vt:lpstr>Effect of children  on women’s labor force participation</vt:lpstr>
      <vt:lpstr>Effect of children  on women’s labor force participation</vt:lpstr>
      <vt:lpstr>The basic idea for a natural experiment</vt:lpstr>
      <vt:lpstr>Exercise!  In this example...</vt:lpstr>
      <vt:lpstr>Exercise!  In this example...</vt:lpstr>
      <vt:lpstr>Result</vt:lpstr>
      <vt:lpstr>Example 2</vt:lpstr>
      <vt:lpstr>Context</vt:lpstr>
      <vt:lpstr>Is the observational comparison good here?</vt:lpstr>
      <vt:lpstr>People detained and released look different</vt:lpstr>
      <vt:lpstr>Discussion</vt:lpstr>
      <vt:lpstr>This paper’s Instrumental Variable</vt:lpstr>
      <vt:lpstr>Discuss</vt:lpstr>
      <vt:lpstr>Relevance for judges</vt:lpstr>
      <vt:lpstr>Discuss</vt:lpstr>
      <vt:lpstr>Ideally (for monotonicity...)</vt:lpstr>
      <vt:lpstr>Problem 1: Difference in skills</vt:lpstr>
      <vt:lpstr>Problem 2: Different cutoffs for different groups</vt:lpstr>
      <vt:lpstr>To check for this</vt:lpstr>
      <vt:lpstr>That’s what they did! </vt:lpstr>
      <vt:lpstr>What are the answers?</vt:lpstr>
      <vt:lpstr>Case outcomes</vt:lpstr>
      <vt:lpstr>Labor Market Outcomes</vt:lpstr>
      <vt:lpstr>Take-aways</vt:lpstr>
      <vt:lpstr>Questions about Instrumental Variables?</vt:lpstr>
      <vt:lpstr>Regression Discontinuity!</vt:lpstr>
      <vt:lpstr>Idea</vt:lpstr>
      <vt:lpstr>RD Example 1</vt:lpstr>
      <vt:lpstr>Idea of this paper: Exactly what we just said</vt:lpstr>
      <vt:lpstr>First stage: Does Z_j have an effect on D_j?</vt:lpstr>
      <vt:lpstr>Reduced form: Does Z_j have an effect on Y_j?</vt:lpstr>
      <vt:lpstr>RD Example 2</vt:lpstr>
      <vt:lpstr>Idea of this paper</vt:lpstr>
      <vt:lpstr>Info about FIU applicants</vt:lpstr>
      <vt:lpstr>First stage: Does Z_j have an effect on D_j?</vt:lpstr>
      <vt:lpstr>Reduced form: Does Z_j have an effect on Y_j?</vt:lpstr>
      <vt:lpstr>What about “independence”?</vt:lpstr>
      <vt:lpstr>What about “independence”?</vt:lpstr>
      <vt:lpstr>Difference in Differences</vt:lpstr>
      <vt:lpstr>Diff-in-diff: Basic idea</vt:lpstr>
      <vt:lpstr>Diff-in-diff: Basic idea</vt:lpstr>
      <vt:lpstr>Diff-in-diff: Basic idea</vt:lpstr>
      <vt:lpstr>Diff-in-diff: Basic idea</vt:lpstr>
      <vt:lpstr>Diff-in-diff Example 1</vt:lpstr>
      <vt:lpstr>Context, and the Question</vt:lpstr>
      <vt:lpstr>Observational Comparison is probably biased</vt:lpstr>
      <vt:lpstr>Idea of this paper</vt:lpstr>
      <vt:lpstr>Results</vt:lpstr>
      <vt:lpstr>Diff-in-diff Example 2</vt:lpstr>
      <vt:lpstr>Context/Question</vt:lpstr>
      <vt:lpstr>Observational Comparison is probably not good</vt:lpstr>
      <vt:lpstr>Can we run an RCT?</vt:lpstr>
      <vt:lpstr>Idea of the paper: diff-in-diff!</vt:lpstr>
      <vt:lpstr>Does this actually look random-ish?</vt:lpstr>
      <vt:lpstr>Diff-in-diff results: Human Capital (skills, education, ...)</vt:lpstr>
      <vt:lpstr>Similar results for other outcomes</vt:lpstr>
      <vt:lpstr>Take-away from this diff-and-diff</vt:lpstr>
      <vt:lpstr>Wrap-up</vt:lpstr>
      <vt:lpstr>Recap</vt:lpstr>
      <vt:lpstr>Take-aways</vt:lpstr>
      <vt:lpstr>Homework</vt:lpstr>
      <vt:lpstr>That’s all!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Randomness</dc:title>
  <dc:creator>Mary Katherine Wootters</dc:creator>
  <cp:lastModifiedBy>Isaac Sorkin</cp:lastModifiedBy>
  <cp:revision>25</cp:revision>
  <dcterms:created xsi:type="dcterms:W3CDTF">2023-10-20T08:06:18Z</dcterms:created>
  <dcterms:modified xsi:type="dcterms:W3CDTF">2023-10-24T10:30:13Z</dcterms:modified>
</cp:coreProperties>
</file>